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0"/>
  </p:notesMasterIdLst>
  <p:sldIdLst>
    <p:sldId id="256" r:id="rId3"/>
    <p:sldId id="2443" r:id="rId4"/>
    <p:sldId id="2444" r:id="rId5"/>
    <p:sldId id="1182" r:id="rId6"/>
    <p:sldId id="2465" r:id="rId7"/>
    <p:sldId id="2466" r:id="rId8"/>
    <p:sldId id="2464" r:id="rId9"/>
    <p:sldId id="1183" r:id="rId10"/>
    <p:sldId id="1186" r:id="rId11"/>
    <p:sldId id="1184" r:id="rId12"/>
    <p:sldId id="1187" r:id="rId13"/>
    <p:sldId id="1185" r:id="rId14"/>
    <p:sldId id="1188" r:id="rId15"/>
    <p:sldId id="1189" r:id="rId16"/>
    <p:sldId id="1190" r:id="rId17"/>
    <p:sldId id="2453" r:id="rId18"/>
    <p:sldId id="2454" r:id="rId19"/>
    <p:sldId id="2445" r:id="rId20"/>
    <p:sldId id="2446" r:id="rId21"/>
    <p:sldId id="2455" r:id="rId22"/>
    <p:sldId id="257" r:id="rId23"/>
    <p:sldId id="258" r:id="rId24"/>
    <p:sldId id="259" r:id="rId25"/>
    <p:sldId id="260" r:id="rId26"/>
    <p:sldId id="261" r:id="rId27"/>
    <p:sldId id="262" r:id="rId28"/>
    <p:sldId id="263" r:id="rId29"/>
    <p:sldId id="264" r:id="rId30"/>
    <p:sldId id="265" r:id="rId31"/>
    <p:sldId id="266" r:id="rId32"/>
    <p:sldId id="267" r:id="rId33"/>
    <p:sldId id="354" r:id="rId34"/>
    <p:sldId id="2456" r:id="rId35"/>
    <p:sldId id="2457" r:id="rId36"/>
    <p:sldId id="2458" r:id="rId37"/>
    <p:sldId id="2459" r:id="rId38"/>
    <p:sldId id="2460" r:id="rId39"/>
    <p:sldId id="2461" r:id="rId40"/>
    <p:sldId id="527" r:id="rId41"/>
    <p:sldId id="488" r:id="rId42"/>
    <p:sldId id="489" r:id="rId43"/>
    <p:sldId id="491" r:id="rId44"/>
    <p:sldId id="490" r:id="rId45"/>
    <p:sldId id="493" r:id="rId46"/>
    <p:sldId id="494" r:id="rId47"/>
    <p:sldId id="495" r:id="rId48"/>
    <p:sldId id="501" r:id="rId49"/>
    <p:sldId id="502" r:id="rId50"/>
    <p:sldId id="503" r:id="rId51"/>
    <p:sldId id="504" r:id="rId52"/>
    <p:sldId id="505" r:id="rId53"/>
    <p:sldId id="506" r:id="rId54"/>
    <p:sldId id="496" r:id="rId55"/>
    <p:sldId id="497" r:id="rId56"/>
    <p:sldId id="498" r:id="rId57"/>
    <p:sldId id="499" r:id="rId58"/>
    <p:sldId id="1762" r:id="rId59"/>
    <p:sldId id="1763" r:id="rId60"/>
    <p:sldId id="2469" r:id="rId61"/>
    <p:sldId id="2470" r:id="rId62"/>
    <p:sldId id="2471" r:id="rId63"/>
    <p:sldId id="2472" r:id="rId64"/>
    <p:sldId id="2473" r:id="rId65"/>
    <p:sldId id="2474" r:id="rId66"/>
    <p:sldId id="2475" r:id="rId67"/>
    <p:sldId id="2476" r:id="rId68"/>
    <p:sldId id="2477" r:id="rId69"/>
    <p:sldId id="2478" r:id="rId70"/>
    <p:sldId id="2479" r:id="rId71"/>
    <p:sldId id="1764" r:id="rId72"/>
    <p:sldId id="1765" r:id="rId73"/>
    <p:sldId id="1766" r:id="rId74"/>
    <p:sldId id="1768" r:id="rId75"/>
    <p:sldId id="1761" r:id="rId76"/>
    <p:sldId id="1753" r:id="rId77"/>
    <p:sldId id="1754" r:id="rId78"/>
    <p:sldId id="2447" r:id="rId79"/>
    <p:sldId id="2448" r:id="rId80"/>
    <p:sldId id="2449" r:id="rId81"/>
    <p:sldId id="2450" r:id="rId82"/>
    <p:sldId id="2451" r:id="rId83"/>
    <p:sldId id="2452" r:id="rId84"/>
    <p:sldId id="2462" r:id="rId85"/>
    <p:sldId id="2463" r:id="rId86"/>
    <p:sldId id="2467" r:id="rId87"/>
    <p:sldId id="2468" r:id="rId88"/>
    <p:sldId id="749"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0" d="100"/>
          <a:sy n="50" d="100"/>
        </p:scale>
        <p:origin x="1723"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68A3-CE1D-4B38-9DB7-258A20660199}" type="datetimeFigureOut">
              <a:rPr lang="en-AU" smtClean="0"/>
              <a:t>8/08/2025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D24F3-C88E-4C15-8193-4E111B80EC59}" type="slidenum">
              <a:rPr lang="en-AU" smtClean="0"/>
              <a:t>‹#›</a:t>
            </a:fld>
            <a:endParaRPr lang="en-AU"/>
          </a:p>
        </p:txBody>
      </p:sp>
    </p:spTree>
    <p:extLst>
      <p:ext uri="{BB962C8B-B14F-4D97-AF65-F5344CB8AC3E}">
        <p14:creationId xmlns:p14="http://schemas.microsoft.com/office/powerpoint/2010/main" val="340141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8E5374C-A739-4038-A043-BA4DE846582A}" type="slidenum">
              <a:rPr kumimoji="0" lang="en-AU"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13</a:t>
            </a:fld>
            <a:endParaRPr kumimoji="0" lang="en-AU"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0797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2A0F-5A36-B1C1-677B-CF41EAC16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FC6E6-5D34-2C44-B39F-8092EA17A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B4225-08D0-65D5-B24D-B1A931A5AFA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EF40666-2225-088B-1EA7-13FBFF5E6B17}"/>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8E5374C-A739-4038-A043-BA4DE846582A}" type="slidenum">
              <a:rPr kumimoji="0" lang="en-AU"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14</a:t>
            </a:fld>
            <a:endParaRPr kumimoji="0" lang="en-AU"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533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2CB31-0DCC-B885-E9BD-9EE401232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06BBE-0EEF-7C6F-2F8F-6D400F6F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BFB9C-3A68-6A40-2C54-75945465B43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FBD895F-6D0D-CF71-5AF7-7AAB770908DE}"/>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8E5374C-A739-4038-A043-BA4DE846582A}" type="slidenum">
              <a:rPr kumimoji="0" lang="en-AU"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15</a:t>
            </a:fld>
            <a:endParaRPr kumimoji="0" lang="en-AU"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148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94151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A88B7A32-F6CF-064E-A525-2D61C66BA764}"/>
              </a:ext>
            </a:extLst>
          </p:cNvPr>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Rectangle 3">
            <a:extLst>
              <a:ext uri="{FF2B5EF4-FFF2-40B4-BE49-F238E27FC236}">
                <a16:creationId xmlns:a16="http://schemas.microsoft.com/office/drawing/2014/main" id="{940BE0AB-6F15-7844-99DF-A1D3F9BCD2E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5292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289-FF3D-6221-0919-52B01AA8C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94B72A-F72E-6F44-5F03-1418A0B23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E6A39C-6018-18E9-5F8D-4A1EC20EB561}"/>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5" name="Footer Placeholder 4">
            <a:extLst>
              <a:ext uri="{FF2B5EF4-FFF2-40B4-BE49-F238E27FC236}">
                <a16:creationId xmlns:a16="http://schemas.microsoft.com/office/drawing/2014/main" id="{37120D52-2FFC-C9DF-2C1D-0D71439D00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806BD1-0781-7498-CBE7-882C85BCFF1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3695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F791-333B-3959-5EB7-74857A08161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30ACA7-4517-BC5B-569C-29CDA754F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472832-7FB6-BE62-8AC6-AC4630D92954}"/>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5" name="Footer Placeholder 4">
            <a:extLst>
              <a:ext uri="{FF2B5EF4-FFF2-40B4-BE49-F238E27FC236}">
                <a16:creationId xmlns:a16="http://schemas.microsoft.com/office/drawing/2014/main" id="{11ED29DE-BC8E-969C-246D-FAB1068D1F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A5BE22-884E-FBF3-A25E-96D41863467F}"/>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95569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44B66-AC16-CCAB-AFE8-29D6415A7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1ACECC-B4A9-B0D4-C662-26E490713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500766-BA84-C9DB-9E6F-3B62FB470ED9}"/>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5" name="Footer Placeholder 4">
            <a:extLst>
              <a:ext uri="{FF2B5EF4-FFF2-40B4-BE49-F238E27FC236}">
                <a16:creationId xmlns:a16="http://schemas.microsoft.com/office/drawing/2014/main" id="{A0361B9B-7BB2-B7BE-929B-53D8853D77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3AB2A3-A938-DC24-C96A-DF2004F89AD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04297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19318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2C67-E368-7D38-83A4-DC56A3CE48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6983C6-8621-2FAD-A749-9E13A6E8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1A0925-44BC-4207-88BC-094591F65504}"/>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5" name="Footer Placeholder 4">
            <a:extLst>
              <a:ext uri="{FF2B5EF4-FFF2-40B4-BE49-F238E27FC236}">
                <a16:creationId xmlns:a16="http://schemas.microsoft.com/office/drawing/2014/main" id="{88163BBE-E6DD-4BA0-5A98-015DA3DCEB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556D0-7775-3B39-DE7E-B43E5937F23A}"/>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68767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912-D2E1-9F64-1372-FD29BECA1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B3F36E-92D4-F7A9-5611-D4EBA0BE8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A57A2-4AEF-2382-EDA9-9845CA39B6F5}"/>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5" name="Footer Placeholder 4">
            <a:extLst>
              <a:ext uri="{FF2B5EF4-FFF2-40B4-BE49-F238E27FC236}">
                <a16:creationId xmlns:a16="http://schemas.microsoft.com/office/drawing/2014/main" id="{A6F37D0E-8F76-6E7D-576B-3044ADA89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82D88E-0EE8-C9D0-7C68-6610F7CEA951}"/>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1695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EEF-DD28-69EB-29C5-D19A23E2AE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9C7F8B3-1006-F7DE-14E9-62BEEF0BC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79AB7C-879B-50DC-E53A-4393B966D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0D7845-F396-BCEB-3205-F5CB38CB2530}"/>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6" name="Footer Placeholder 5">
            <a:extLst>
              <a:ext uri="{FF2B5EF4-FFF2-40B4-BE49-F238E27FC236}">
                <a16:creationId xmlns:a16="http://schemas.microsoft.com/office/drawing/2014/main" id="{3BDFD3CE-E9A4-DBF3-1F0E-201F7D7F87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F8F1D0-0AD2-C539-20D2-851B13FB1D5D}"/>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20472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49C5-0226-85F6-8D4F-D4EA9199BD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F293AD-8E77-DFCC-2C3E-8937176F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B92EC-30B6-5005-98C8-910D96DBB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1EC2EA1-CEE9-87F1-74CA-7EA588BF2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0A23-C285-3B5E-0EF8-4DF4263F0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63897-C5FE-C3C3-0CDA-105871814ACD}"/>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8" name="Footer Placeholder 7">
            <a:extLst>
              <a:ext uri="{FF2B5EF4-FFF2-40B4-BE49-F238E27FC236}">
                <a16:creationId xmlns:a16="http://schemas.microsoft.com/office/drawing/2014/main" id="{C76D7EC9-F5EC-C2D4-DFE1-05F4CA0D1B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CEC484-2B60-830F-28B9-0BF2FCAECAF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0658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5B2-54AC-E8D5-3367-D1C2415C822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E7327B-BCFB-7F1B-0D11-15CDAFA5E939}"/>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4" name="Footer Placeholder 3">
            <a:extLst>
              <a:ext uri="{FF2B5EF4-FFF2-40B4-BE49-F238E27FC236}">
                <a16:creationId xmlns:a16="http://schemas.microsoft.com/office/drawing/2014/main" id="{AACEA2D0-8DDC-C686-66FD-4DE83C54922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480BFAB-E28F-508B-19B8-6522D8ACFABF}"/>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044962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9272-1C68-4E9F-DF2B-EFBD432E16F1}"/>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3" name="Footer Placeholder 2">
            <a:extLst>
              <a:ext uri="{FF2B5EF4-FFF2-40B4-BE49-F238E27FC236}">
                <a16:creationId xmlns:a16="http://schemas.microsoft.com/office/drawing/2014/main" id="{9F2DC98D-0E86-D36E-F380-6954CD1E0BF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AA1A426-B4F3-BBC6-83AE-7CC2B62FB732}"/>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89366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50BF-D428-3081-57B1-8789F7735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E65AD68-6E43-EC2D-C33D-9C8C408CC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607F6F4-D743-9E3B-ECD3-FC039ED7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4F5F1-6B2A-22C2-ECEA-5177C220ADF5}"/>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6" name="Footer Placeholder 5">
            <a:extLst>
              <a:ext uri="{FF2B5EF4-FFF2-40B4-BE49-F238E27FC236}">
                <a16:creationId xmlns:a16="http://schemas.microsoft.com/office/drawing/2014/main" id="{790F1728-E389-E41B-E406-1E97CFE6A5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B1710-9C83-7478-4B35-7F8EEFEF0033}"/>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12690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6307-42D9-B52A-3FDF-879E60F0F6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3A6530-A555-4496-8091-721D1F8819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4BAD6-101F-B851-1C08-7D894720DD0B}"/>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5" name="Footer Placeholder 4">
            <a:extLst>
              <a:ext uri="{FF2B5EF4-FFF2-40B4-BE49-F238E27FC236}">
                <a16:creationId xmlns:a16="http://schemas.microsoft.com/office/drawing/2014/main" id="{7D7BE63D-2BAC-0771-6CDD-E58CA768C2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62B1F2-308D-04CF-0533-43636B44042E}"/>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021116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ED2-C254-312D-15C0-846C33DE5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5BD8503-8FCB-7F53-63D6-495FC6DA0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5F4EB0-E8B0-EA92-3CF8-6A5D1F5C7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D7A35-CE5F-ECE8-2441-58A2C920217D}"/>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6" name="Footer Placeholder 5">
            <a:extLst>
              <a:ext uri="{FF2B5EF4-FFF2-40B4-BE49-F238E27FC236}">
                <a16:creationId xmlns:a16="http://schemas.microsoft.com/office/drawing/2014/main" id="{97D0283E-7CC6-0CCE-C2FC-702F78F90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E77FBD-6EC1-3B80-4A79-3B5A0E2E3B8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3562823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148A-761D-E27D-E888-B7E27FD8A1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B74B11-2215-EBF3-BEA3-EF320EE38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CD92-D758-240E-A2D2-4E195BC7FDA4}"/>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5" name="Footer Placeholder 4">
            <a:extLst>
              <a:ext uri="{FF2B5EF4-FFF2-40B4-BE49-F238E27FC236}">
                <a16:creationId xmlns:a16="http://schemas.microsoft.com/office/drawing/2014/main" id="{CCDB3A7E-35BE-57C3-5A4F-F3FB5F4D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917621-F8C1-F075-FE92-FD0DDB6198E6}"/>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91698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C27C-709B-17D0-FA2E-D84DCAB7F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9340E5-47C9-4263-1E76-9BE55624B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99996FD-B031-5E26-AF28-582721D53E74}"/>
              </a:ext>
            </a:extLst>
          </p:cNvPr>
          <p:cNvSpPr>
            <a:spLocks noGrp="1"/>
          </p:cNvSpPr>
          <p:nvPr>
            <p:ph type="dt" sz="half" idx="10"/>
          </p:nvPr>
        </p:nvSpPr>
        <p:spPr/>
        <p:txBody>
          <a:bodyPr/>
          <a:lstStyle/>
          <a:p>
            <a:fld id="{BFAA40DC-3820-4F90-B4E8-98BE2140A65D}" type="datetimeFigureOut">
              <a:rPr lang="en-AU" smtClean="0"/>
              <a:t>8/08/2025</a:t>
            </a:fld>
            <a:endParaRPr lang="en-AU"/>
          </a:p>
        </p:txBody>
      </p:sp>
      <p:sp>
        <p:nvSpPr>
          <p:cNvPr id="5" name="Footer Placeholder 4">
            <a:extLst>
              <a:ext uri="{FF2B5EF4-FFF2-40B4-BE49-F238E27FC236}">
                <a16:creationId xmlns:a16="http://schemas.microsoft.com/office/drawing/2014/main" id="{8C19D959-5F65-A253-A7EB-99402547BC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8B7ADB-FEDC-6841-0342-4A29EDFCF457}"/>
              </a:ext>
            </a:extLst>
          </p:cNvPr>
          <p:cNvSpPr>
            <a:spLocks noGrp="1"/>
          </p:cNvSpPr>
          <p:nvPr>
            <p:ph type="sldNum" sz="quarter" idx="12"/>
          </p:nvPr>
        </p:nvSpPr>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52786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1970-B490-B69E-FCBD-212BA0910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EEDBB8-F6B9-F902-DDF8-399BEAD5F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61F5-3BD9-1364-E269-EA50C8D5E589}"/>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5" name="Footer Placeholder 4">
            <a:extLst>
              <a:ext uri="{FF2B5EF4-FFF2-40B4-BE49-F238E27FC236}">
                <a16:creationId xmlns:a16="http://schemas.microsoft.com/office/drawing/2014/main" id="{2921C5DD-8DE3-E3A8-9502-3A87814DB8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97EB9C-AF45-B217-1DA1-31C1499BA96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9884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27E-C2D8-2826-AC41-CBF55C1F57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81C1C5-C310-D6F8-E733-80DC724D8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EB3D25-4FAE-3121-CD93-0C49A108A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2D4EAB2-5E1A-8619-3057-C3A1AB5D12B6}"/>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6" name="Footer Placeholder 5">
            <a:extLst>
              <a:ext uri="{FF2B5EF4-FFF2-40B4-BE49-F238E27FC236}">
                <a16:creationId xmlns:a16="http://schemas.microsoft.com/office/drawing/2014/main" id="{8BB9F5A9-2584-E93E-6A0F-A4794EE1DC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27E2D3-3374-99CB-1920-B67380A0E1D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3397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ED3B-21CA-4495-94A5-BF0A0714315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125D24-B245-8441-06C8-6FC24B1D7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E5481-DAD5-42E9-A05C-FE17FB031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DEBF7B5-BC72-38B3-02F0-7BB1BC9D0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1FD1-022B-B62F-16CD-57BC6B42D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1968B3-4251-2756-4B56-73ADD5061DB9}"/>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8" name="Footer Placeholder 7">
            <a:extLst>
              <a:ext uri="{FF2B5EF4-FFF2-40B4-BE49-F238E27FC236}">
                <a16:creationId xmlns:a16="http://schemas.microsoft.com/office/drawing/2014/main" id="{B37B1F6D-47C2-CAE3-A4E5-9BBEA271841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E390004-77A4-C994-6377-2D03957A9478}"/>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2784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29FA-C545-B505-6C82-069457BDA1F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EBCBFB8-D61F-8DA0-01D0-D4ABB1784B6C}"/>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4" name="Footer Placeholder 3">
            <a:extLst>
              <a:ext uri="{FF2B5EF4-FFF2-40B4-BE49-F238E27FC236}">
                <a16:creationId xmlns:a16="http://schemas.microsoft.com/office/drawing/2014/main" id="{892936ED-D26E-6CDD-AE85-E69826C2BF6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0F5E15-D044-ACA4-4FF1-4403C9CB1E02}"/>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7308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0D06D-3A18-FF5D-39C8-EC1AC6D1C47F}"/>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3" name="Footer Placeholder 2">
            <a:extLst>
              <a:ext uri="{FF2B5EF4-FFF2-40B4-BE49-F238E27FC236}">
                <a16:creationId xmlns:a16="http://schemas.microsoft.com/office/drawing/2014/main" id="{5F041F04-363D-EF82-F43A-1F851133744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3F072FA-339B-371C-0059-8970DEB101C0}"/>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16805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85B4-BB2F-E262-E02E-C1DC1BF00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F14E00-FACA-AA09-85E5-E01105E8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34EE9D-4DB5-87C6-C68D-3C076EA32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988F-CF28-82C0-CDE6-5940AF6ADD36}"/>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6" name="Footer Placeholder 5">
            <a:extLst>
              <a:ext uri="{FF2B5EF4-FFF2-40B4-BE49-F238E27FC236}">
                <a16:creationId xmlns:a16="http://schemas.microsoft.com/office/drawing/2014/main" id="{58D6275B-7D78-C2DE-31FE-0C2CC24794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7BA9313-C86F-F87B-3741-AEE3F072D1D1}"/>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89444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856-F0AB-56B5-BD98-57810EED5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87A74BD-4349-19E0-431D-8899C9B13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09018E4-FE4E-963A-A372-8FF2993F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71D85-A2C7-2BA8-45B6-F761AF7901E9}"/>
              </a:ext>
            </a:extLst>
          </p:cNvPr>
          <p:cNvSpPr>
            <a:spLocks noGrp="1"/>
          </p:cNvSpPr>
          <p:nvPr>
            <p:ph type="dt" sz="half" idx="10"/>
          </p:nvPr>
        </p:nvSpPr>
        <p:spPr/>
        <p:txBody>
          <a:bodyPr/>
          <a:lstStyle/>
          <a:p>
            <a:fld id="{1BB67406-7D6A-427B-AE15-EA86D49A46C9}" type="datetimeFigureOut">
              <a:rPr lang="en-AU" smtClean="0"/>
              <a:t>8/08/2025</a:t>
            </a:fld>
            <a:endParaRPr lang="en-AU"/>
          </a:p>
        </p:txBody>
      </p:sp>
      <p:sp>
        <p:nvSpPr>
          <p:cNvPr id="6" name="Footer Placeholder 5">
            <a:extLst>
              <a:ext uri="{FF2B5EF4-FFF2-40B4-BE49-F238E27FC236}">
                <a16:creationId xmlns:a16="http://schemas.microsoft.com/office/drawing/2014/main" id="{B6B167D4-1A0A-BA70-330D-3FF1004FE0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72802A-72F4-775F-7C84-9B2F5770F435}"/>
              </a:ext>
            </a:extLst>
          </p:cNvPr>
          <p:cNvSpPr>
            <a:spLocks noGrp="1"/>
          </p:cNvSpPr>
          <p:nvPr>
            <p:ph type="sldNum" sz="quarter" idx="12"/>
          </p:nvPr>
        </p:nvSpPr>
        <p:spPr/>
        <p:txBody>
          <a:bodyPr/>
          <a:lstStyle/>
          <a:p>
            <a:fld id="{72B5C574-5640-4986-AA8B-BE8048252EF2}" type="slidenum">
              <a:rPr lang="en-AU" smtClean="0"/>
              <a:t>‹#›</a:t>
            </a:fld>
            <a:endParaRPr lang="en-AU"/>
          </a:p>
        </p:txBody>
      </p:sp>
    </p:spTree>
    <p:extLst>
      <p:ext uri="{BB962C8B-B14F-4D97-AF65-F5344CB8AC3E}">
        <p14:creationId xmlns:p14="http://schemas.microsoft.com/office/powerpoint/2010/main" val="2761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3005-B647-9E32-CC60-519127703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E7C51E-6DC2-39F3-9212-D582E0A9B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0B9BBC-D295-7A76-2B27-6B12AD3F6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B67406-7D6A-427B-AE15-EA86D49A46C9}" type="datetimeFigureOut">
              <a:rPr lang="en-AU" smtClean="0"/>
              <a:t>8/08/2025</a:t>
            </a:fld>
            <a:endParaRPr lang="en-AU"/>
          </a:p>
        </p:txBody>
      </p:sp>
      <p:sp>
        <p:nvSpPr>
          <p:cNvPr id="5" name="Footer Placeholder 4">
            <a:extLst>
              <a:ext uri="{FF2B5EF4-FFF2-40B4-BE49-F238E27FC236}">
                <a16:creationId xmlns:a16="http://schemas.microsoft.com/office/drawing/2014/main" id="{D88185DA-FDEE-FA5B-E9B0-C02631270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81860BB-9B5C-C732-6BD6-2C0DFC8EE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B5C574-5640-4986-AA8B-BE8048252EF2}" type="slidenum">
              <a:rPr lang="en-AU" smtClean="0"/>
              <a:t>‹#›</a:t>
            </a:fld>
            <a:endParaRPr lang="en-AU"/>
          </a:p>
        </p:txBody>
      </p:sp>
    </p:spTree>
    <p:extLst>
      <p:ext uri="{BB962C8B-B14F-4D97-AF65-F5344CB8AC3E}">
        <p14:creationId xmlns:p14="http://schemas.microsoft.com/office/powerpoint/2010/main" val="133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DAB3A-0A22-D024-CB1E-FB00658BE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90D3B34-6582-BD11-4D42-366502C70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8C151-0A35-D9DB-7435-13417BC8F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A40DC-3820-4F90-B4E8-98BE2140A65D}" type="datetimeFigureOut">
              <a:rPr lang="en-AU" smtClean="0"/>
              <a:t>8/08/2025</a:t>
            </a:fld>
            <a:endParaRPr lang="en-AU"/>
          </a:p>
        </p:txBody>
      </p:sp>
      <p:sp>
        <p:nvSpPr>
          <p:cNvPr id="5" name="Footer Placeholder 4">
            <a:extLst>
              <a:ext uri="{FF2B5EF4-FFF2-40B4-BE49-F238E27FC236}">
                <a16:creationId xmlns:a16="http://schemas.microsoft.com/office/drawing/2014/main" id="{4B2A9709-41CF-642F-7858-53BE89DAE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752F23B-D3DD-D490-A64F-7E733F664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F4E00-A0CE-455C-B0DA-A2CE083CA5E3}" type="slidenum">
              <a:rPr lang="en-AU" smtClean="0"/>
              <a:t>‹#›</a:t>
            </a:fld>
            <a:endParaRPr lang="en-AU"/>
          </a:p>
        </p:txBody>
      </p:sp>
    </p:spTree>
    <p:extLst>
      <p:ext uri="{BB962C8B-B14F-4D97-AF65-F5344CB8AC3E}">
        <p14:creationId xmlns:p14="http://schemas.microsoft.com/office/powerpoint/2010/main" val="1641542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oracle.com/au/java/technologies/downloads/#jdk22-windows"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eclipse.org/download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seek.com.au/job/85463705?type=standard&amp;ref=search-standalone&amp;origin=cardTitle#sol=6b0f3bde18703ba6448b01a14d35b6646efae06c"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seek.com.au/job/85463705?type=standard&amp;ref=search-standalone&amp;origin=cardTitle#sol=6b0f3bde18703ba6448b01a14d35b6646efae06c"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python.org/downloads/"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hyperlink" Target="https://www.python.org/downloads/mac-osx/"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eek.com.au/job/85965518?type=standard&amp;ref=search-standalone&amp;origin=cardTitle#sol=3503e010fa66ab38853f00eef3e63a1362b60ed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ode.visualstudio.com/"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draw.io/"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hyperlink" Target="https://www.linkedin.com/in/farshid-keivanian" TargetMode="External"/><Relationship Id="rId2" Type="http://schemas.openxmlformats.org/officeDocument/2006/relationships/image" Target="../media/image45.jpeg"/><Relationship Id="rId1" Type="http://schemas.openxmlformats.org/officeDocument/2006/relationships/slideLayout" Target="../slideLayouts/slideLayout13.xml"/><Relationship Id="rId4" Type="http://schemas.openxmlformats.org/officeDocument/2006/relationships/hyperlink" Target="https://github.com/FarshidKeivania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876F03-8BAA-72AB-E62A-1CEA6868C9B9}"/>
              </a:ext>
            </a:extLst>
          </p:cNvPr>
          <p:cNvSpPr>
            <a:spLocks noGrp="1"/>
          </p:cNvSpPr>
          <p:nvPr>
            <p:ph type="ctrTitle"/>
          </p:nvPr>
        </p:nvSpPr>
        <p:spPr>
          <a:xfrm>
            <a:off x="3063992" y="1407171"/>
            <a:ext cx="8737863" cy="3105506"/>
          </a:xfrm>
        </p:spPr>
        <p:txBody>
          <a:bodyPr anchor="b">
            <a:noAutofit/>
          </a:bodyPr>
          <a:lstStyle/>
          <a:p>
            <a:pPr algn="l">
              <a:lnSpc>
                <a:spcPct val="150000"/>
              </a:lnSpc>
            </a:pPr>
            <a:r>
              <a:rPr lang="en-US" sz="4800" dirty="0">
                <a:latin typeface="Calibir"/>
              </a:rPr>
              <a:t>Introduction to Software Engineering (ISE102)</a:t>
            </a:r>
            <a:br>
              <a:rPr lang="en-US" sz="4800" dirty="0">
                <a:latin typeface="Calibir"/>
              </a:rPr>
            </a:br>
            <a:r>
              <a:rPr lang="en-US" sz="4800" dirty="0">
                <a:latin typeface="Calibir"/>
              </a:rPr>
              <a:t>Tutorial Week 1</a:t>
            </a:r>
            <a:endParaRPr lang="en-AU" sz="4800" dirty="0">
              <a:latin typeface="Calibir"/>
            </a:endParaRPr>
          </a:p>
        </p:txBody>
      </p:sp>
      <p:pic>
        <p:nvPicPr>
          <p:cNvPr id="6" name="Picture 5" descr="A person wearing glasses and a blue shirt&#10;&#10;AI-generated content may be incorrect.">
            <a:extLst>
              <a:ext uri="{FF2B5EF4-FFF2-40B4-BE49-F238E27FC236}">
                <a16:creationId xmlns:a16="http://schemas.microsoft.com/office/drawing/2014/main" id="{6073E74C-6F0F-4134-F922-9D911600F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0145" y="1199407"/>
            <a:ext cx="2673847" cy="3521034"/>
          </a:xfrm>
          <a:prstGeom prst="rect">
            <a:avLst/>
          </a:prstGeom>
        </p:spPr>
      </p:pic>
    </p:spTree>
    <p:extLst>
      <p:ext uri="{BB962C8B-B14F-4D97-AF65-F5344CB8AC3E}">
        <p14:creationId xmlns:p14="http://schemas.microsoft.com/office/powerpoint/2010/main" val="2769940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E823A-0D6B-A2B4-B97C-5D26293601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96276A-C8E4-3A30-372A-8DF384407702}"/>
              </a:ext>
            </a:extLst>
          </p:cNvPr>
          <p:cNvSpPr>
            <a:spLocks noGrp="1"/>
          </p:cNvSpPr>
          <p:nvPr>
            <p:ph idx="1"/>
          </p:nvPr>
        </p:nvSpPr>
        <p:spPr>
          <a:xfrm>
            <a:off x="1939637" y="1988840"/>
            <a:ext cx="8312727" cy="3445233"/>
          </a:xfrm>
        </p:spPr>
        <p:txBody>
          <a:bodyPr>
            <a:noAutofit/>
          </a:bodyPr>
          <a:lstStyle/>
          <a:p>
            <a:pPr>
              <a:lnSpc>
                <a:spcPct val="150000"/>
              </a:lnSpc>
            </a:pPr>
            <a:r>
              <a:rPr lang="en-US" sz="2000" b="1" dirty="0"/>
              <a:t>AI Solutions Consultant</a:t>
            </a:r>
            <a:br>
              <a:rPr lang="en-US" sz="2000" dirty="0"/>
            </a:br>
            <a:r>
              <a:rPr lang="en-US" sz="2000" dirty="0"/>
              <a:t>Advise on integrating AI into business operations.</a:t>
            </a:r>
          </a:p>
          <a:p>
            <a:pPr>
              <a:lnSpc>
                <a:spcPct val="150000"/>
              </a:lnSpc>
            </a:pPr>
            <a:r>
              <a:rPr lang="en-US" sz="2000" b="1" dirty="0"/>
              <a:t>Big Data Analyst</a:t>
            </a:r>
            <a:br>
              <a:rPr lang="en-US" sz="2000" dirty="0"/>
            </a:br>
            <a:r>
              <a:rPr lang="en-US" sz="2000" dirty="0" err="1"/>
              <a:t>Analyse</a:t>
            </a:r>
            <a:r>
              <a:rPr lang="en-US" sz="2000" dirty="0"/>
              <a:t> large-scale datasets from cloud or distributed sources.</a:t>
            </a:r>
          </a:p>
          <a:p>
            <a:pPr>
              <a:lnSpc>
                <a:spcPct val="150000"/>
              </a:lnSpc>
            </a:pPr>
            <a:r>
              <a:rPr lang="en-US" sz="2000" b="1" dirty="0"/>
              <a:t>Advanced Analytics Consultant</a:t>
            </a:r>
            <a:br>
              <a:rPr lang="en-US" sz="2000" dirty="0"/>
            </a:br>
            <a:r>
              <a:rPr lang="en-US" sz="2000" dirty="0"/>
              <a:t>Design prescriptive models to solve industry-specific problems.</a:t>
            </a:r>
          </a:p>
        </p:txBody>
      </p:sp>
      <p:sp>
        <p:nvSpPr>
          <p:cNvPr id="2" name="Title 1">
            <a:extLst>
              <a:ext uri="{FF2B5EF4-FFF2-40B4-BE49-F238E27FC236}">
                <a16:creationId xmlns:a16="http://schemas.microsoft.com/office/drawing/2014/main" id="{0621FB75-6F88-76DC-CBA2-1D21DD12E0B6}"/>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3980475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2CBF-0225-D061-8150-03CEBEEC1F0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EC00F3B-8AC1-CF61-3733-ACFE4499594E}"/>
              </a:ext>
            </a:extLst>
          </p:cNvPr>
          <p:cNvPicPr>
            <a:picLocks noChangeAspect="1"/>
          </p:cNvPicPr>
          <p:nvPr/>
        </p:nvPicPr>
        <p:blipFill>
          <a:blip r:embed="rId2"/>
          <a:srcRect b="6601"/>
          <a:stretch>
            <a:fillRect/>
          </a:stretch>
        </p:blipFill>
        <p:spPr>
          <a:xfrm>
            <a:off x="763800" y="759980"/>
            <a:ext cx="10672138" cy="5646680"/>
          </a:xfrm>
          <a:prstGeom prst="rect">
            <a:avLst/>
          </a:prstGeom>
        </p:spPr>
      </p:pic>
      <p:sp>
        <p:nvSpPr>
          <p:cNvPr id="2" name="Title 1">
            <a:extLst>
              <a:ext uri="{FF2B5EF4-FFF2-40B4-BE49-F238E27FC236}">
                <a16:creationId xmlns:a16="http://schemas.microsoft.com/office/drawing/2014/main" id="{2163EFB7-8A62-576F-9B12-69533009CA2B}"/>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3747007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63A0C-638E-8035-3AD0-53B603028F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9935A-02A0-8FAE-DA72-9D41381C9D6B}"/>
              </a:ext>
            </a:extLst>
          </p:cNvPr>
          <p:cNvSpPr>
            <a:spLocks noGrp="1"/>
          </p:cNvSpPr>
          <p:nvPr>
            <p:ph idx="1"/>
          </p:nvPr>
        </p:nvSpPr>
        <p:spPr>
          <a:xfrm>
            <a:off x="1939637" y="1596069"/>
            <a:ext cx="8312727" cy="3993172"/>
          </a:xfrm>
        </p:spPr>
        <p:txBody>
          <a:bodyPr>
            <a:noAutofit/>
          </a:bodyPr>
          <a:lstStyle/>
          <a:p>
            <a:pPr>
              <a:lnSpc>
                <a:spcPct val="150000"/>
              </a:lnSpc>
            </a:pPr>
            <a:r>
              <a:rPr lang="en-US" sz="1636" b="1" dirty="0"/>
              <a:t>Relevant Certifications (Optional/Recommended)</a:t>
            </a:r>
          </a:p>
          <a:p>
            <a:pPr>
              <a:lnSpc>
                <a:spcPct val="150000"/>
              </a:lnSpc>
            </a:pPr>
            <a:r>
              <a:rPr lang="en-US" sz="1636" dirty="0"/>
              <a:t>Enhance your employability with these </a:t>
            </a:r>
            <a:r>
              <a:rPr lang="en-US" sz="1636" dirty="0" err="1"/>
              <a:t>recognised</a:t>
            </a:r>
            <a:r>
              <a:rPr lang="en-US" sz="1636" dirty="0"/>
              <a:t> certifications:</a:t>
            </a:r>
          </a:p>
          <a:p>
            <a:pPr>
              <a:lnSpc>
                <a:spcPct val="150000"/>
              </a:lnSpc>
            </a:pPr>
            <a:r>
              <a:rPr lang="en-US" sz="1636" b="1" dirty="0"/>
              <a:t>IBM Data Science Professional Certificate</a:t>
            </a:r>
            <a:r>
              <a:rPr lang="en-US" sz="1636" dirty="0"/>
              <a:t> (Coursera)</a:t>
            </a:r>
          </a:p>
        </p:txBody>
      </p:sp>
      <p:pic>
        <p:nvPicPr>
          <p:cNvPr id="5" name="Picture 4">
            <a:extLst>
              <a:ext uri="{FF2B5EF4-FFF2-40B4-BE49-F238E27FC236}">
                <a16:creationId xmlns:a16="http://schemas.microsoft.com/office/drawing/2014/main" id="{0334AA94-FD62-15CC-97B8-AD73C915A38C}"/>
              </a:ext>
            </a:extLst>
          </p:cNvPr>
          <p:cNvPicPr>
            <a:picLocks noChangeAspect="1"/>
          </p:cNvPicPr>
          <p:nvPr/>
        </p:nvPicPr>
        <p:blipFill>
          <a:blip r:embed="rId2"/>
          <a:srcRect t="6602" b="30400"/>
          <a:stretch>
            <a:fillRect/>
          </a:stretch>
        </p:blipFill>
        <p:spPr>
          <a:xfrm>
            <a:off x="1939637" y="2970767"/>
            <a:ext cx="8312727" cy="2945782"/>
          </a:xfrm>
          <a:prstGeom prst="rect">
            <a:avLst/>
          </a:prstGeom>
        </p:spPr>
      </p:pic>
      <p:sp>
        <p:nvSpPr>
          <p:cNvPr id="2" name="Title 1">
            <a:extLst>
              <a:ext uri="{FF2B5EF4-FFF2-40B4-BE49-F238E27FC236}">
                <a16:creationId xmlns:a16="http://schemas.microsoft.com/office/drawing/2014/main" id="{57ECECE8-7A34-93E4-F89F-7AC666F1CA84}"/>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186484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B8228-985B-76D5-E073-95D2D823C1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3C96A-DE48-D7FA-7233-054A79282C9D}"/>
              </a:ext>
            </a:extLst>
          </p:cNvPr>
          <p:cNvSpPr>
            <a:spLocks noGrp="1"/>
          </p:cNvSpPr>
          <p:nvPr>
            <p:ph idx="1"/>
          </p:nvPr>
        </p:nvSpPr>
        <p:spPr>
          <a:xfrm>
            <a:off x="1939637" y="1596069"/>
            <a:ext cx="8312727" cy="3993172"/>
          </a:xfrm>
        </p:spPr>
        <p:txBody>
          <a:bodyPr>
            <a:noAutofit/>
          </a:bodyPr>
          <a:lstStyle/>
          <a:p>
            <a:pPr>
              <a:lnSpc>
                <a:spcPct val="150000"/>
              </a:lnSpc>
            </a:pPr>
            <a:r>
              <a:rPr lang="en-US" sz="1636" b="1" dirty="0"/>
              <a:t>Google Advanced Data Analytics Certificate</a:t>
            </a:r>
            <a:endParaRPr lang="en-US" sz="1636" dirty="0"/>
          </a:p>
        </p:txBody>
      </p:sp>
      <p:pic>
        <p:nvPicPr>
          <p:cNvPr id="6" name="Picture 5">
            <a:extLst>
              <a:ext uri="{FF2B5EF4-FFF2-40B4-BE49-F238E27FC236}">
                <a16:creationId xmlns:a16="http://schemas.microsoft.com/office/drawing/2014/main" id="{6C8FB3BA-547F-555D-4717-83B7D2A2C037}"/>
              </a:ext>
            </a:extLst>
          </p:cNvPr>
          <p:cNvPicPr>
            <a:picLocks noChangeAspect="1"/>
          </p:cNvPicPr>
          <p:nvPr/>
        </p:nvPicPr>
        <p:blipFill>
          <a:blip r:embed="rId3"/>
          <a:srcRect b="38800"/>
          <a:stretch>
            <a:fillRect/>
          </a:stretch>
        </p:blipFill>
        <p:spPr>
          <a:xfrm>
            <a:off x="1607801" y="2252442"/>
            <a:ext cx="9083770" cy="3127080"/>
          </a:xfrm>
          <a:prstGeom prst="rect">
            <a:avLst/>
          </a:prstGeom>
        </p:spPr>
      </p:pic>
      <p:sp>
        <p:nvSpPr>
          <p:cNvPr id="2" name="Title 1">
            <a:extLst>
              <a:ext uri="{FF2B5EF4-FFF2-40B4-BE49-F238E27FC236}">
                <a16:creationId xmlns:a16="http://schemas.microsoft.com/office/drawing/2014/main" id="{80DF4AD0-21E3-3472-512A-DFF51B4A3FD1}"/>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03412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F5567-6191-5DF2-3394-DEFF78AD17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9BFB9-2EED-9A8D-37BE-62EFA6B536E8}"/>
              </a:ext>
            </a:extLst>
          </p:cNvPr>
          <p:cNvSpPr>
            <a:spLocks noGrp="1"/>
          </p:cNvSpPr>
          <p:nvPr>
            <p:ph idx="1"/>
          </p:nvPr>
        </p:nvSpPr>
        <p:spPr>
          <a:xfrm>
            <a:off x="1939637" y="1596069"/>
            <a:ext cx="8312727" cy="3993172"/>
          </a:xfrm>
        </p:spPr>
        <p:txBody>
          <a:bodyPr>
            <a:noAutofit/>
          </a:bodyPr>
          <a:lstStyle/>
          <a:p>
            <a:pPr>
              <a:lnSpc>
                <a:spcPct val="150000"/>
              </a:lnSpc>
            </a:pPr>
            <a:r>
              <a:rPr lang="en-US" sz="1636" b="1" dirty="0"/>
              <a:t>Microsoft Certified: Data Analyst Associate (Power BI)</a:t>
            </a:r>
            <a:endParaRPr lang="en-US" sz="1636" dirty="0"/>
          </a:p>
        </p:txBody>
      </p:sp>
      <p:pic>
        <p:nvPicPr>
          <p:cNvPr id="5" name="Picture 4">
            <a:extLst>
              <a:ext uri="{FF2B5EF4-FFF2-40B4-BE49-F238E27FC236}">
                <a16:creationId xmlns:a16="http://schemas.microsoft.com/office/drawing/2014/main" id="{DDBDE907-A7BB-2FD2-B6A9-1299CE4D2E6C}"/>
              </a:ext>
            </a:extLst>
          </p:cNvPr>
          <p:cNvPicPr>
            <a:picLocks noChangeAspect="1"/>
          </p:cNvPicPr>
          <p:nvPr/>
        </p:nvPicPr>
        <p:blipFill>
          <a:blip r:embed="rId3"/>
          <a:srcRect b="17801"/>
          <a:stretch>
            <a:fillRect/>
          </a:stretch>
        </p:blipFill>
        <p:spPr>
          <a:xfrm>
            <a:off x="1939637" y="2054302"/>
            <a:ext cx="8312727" cy="3843576"/>
          </a:xfrm>
          <a:prstGeom prst="rect">
            <a:avLst/>
          </a:prstGeom>
        </p:spPr>
      </p:pic>
      <p:sp>
        <p:nvSpPr>
          <p:cNvPr id="2" name="Title 1">
            <a:extLst>
              <a:ext uri="{FF2B5EF4-FFF2-40B4-BE49-F238E27FC236}">
                <a16:creationId xmlns:a16="http://schemas.microsoft.com/office/drawing/2014/main" id="{2D77BD0A-2B03-12E0-7B8A-7099E4DAC5ED}"/>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416422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3CE7-34CF-2C83-1025-680C7FEBF6D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A12D31-9070-4D8D-667F-31C4C7D4BFA7}"/>
              </a:ext>
            </a:extLst>
          </p:cNvPr>
          <p:cNvSpPr>
            <a:spLocks noGrp="1"/>
          </p:cNvSpPr>
          <p:nvPr>
            <p:ph idx="1"/>
          </p:nvPr>
        </p:nvSpPr>
        <p:spPr>
          <a:xfrm>
            <a:off x="1939637" y="1596071"/>
            <a:ext cx="8312727" cy="1440160"/>
          </a:xfrm>
        </p:spPr>
        <p:txBody>
          <a:bodyPr>
            <a:noAutofit/>
          </a:bodyPr>
          <a:lstStyle/>
          <a:p>
            <a:pPr>
              <a:lnSpc>
                <a:spcPct val="150000"/>
              </a:lnSpc>
            </a:pPr>
            <a:r>
              <a:rPr lang="en-US" sz="1636" b="1" dirty="0"/>
              <a:t>AWS Certified Machine Learning – Specialty</a:t>
            </a:r>
            <a:endParaRPr lang="en-US" sz="1636" dirty="0"/>
          </a:p>
          <a:p>
            <a:pPr>
              <a:lnSpc>
                <a:spcPct val="150000"/>
              </a:lnSpc>
            </a:pPr>
            <a:r>
              <a:rPr lang="en-US" sz="1636" b="1" dirty="0"/>
              <a:t>SAS Certified Advanced Analytics Professional</a:t>
            </a:r>
            <a:endParaRPr lang="en-US" sz="1636" dirty="0"/>
          </a:p>
          <a:p>
            <a:pPr>
              <a:lnSpc>
                <a:spcPct val="150000"/>
              </a:lnSpc>
            </a:pPr>
            <a:r>
              <a:rPr lang="en-US" sz="1636" b="1" dirty="0"/>
              <a:t>Databricks Certified Data Engineer Associate</a:t>
            </a:r>
            <a:endParaRPr lang="en-US" sz="1636" dirty="0"/>
          </a:p>
        </p:txBody>
      </p:sp>
      <p:pic>
        <p:nvPicPr>
          <p:cNvPr id="6" name="Picture 5">
            <a:extLst>
              <a:ext uri="{FF2B5EF4-FFF2-40B4-BE49-F238E27FC236}">
                <a16:creationId xmlns:a16="http://schemas.microsoft.com/office/drawing/2014/main" id="{C3F64174-E350-CEBD-D21A-FB9FAFB0E247}"/>
              </a:ext>
            </a:extLst>
          </p:cNvPr>
          <p:cNvPicPr>
            <a:picLocks noChangeAspect="1"/>
          </p:cNvPicPr>
          <p:nvPr/>
        </p:nvPicPr>
        <p:blipFill>
          <a:blip r:embed="rId3"/>
          <a:srcRect t="9104" b="10800"/>
          <a:stretch>
            <a:fillRect/>
          </a:stretch>
        </p:blipFill>
        <p:spPr>
          <a:xfrm>
            <a:off x="2062348" y="3036231"/>
            <a:ext cx="8067304" cy="3634576"/>
          </a:xfrm>
          <a:prstGeom prst="rect">
            <a:avLst/>
          </a:prstGeom>
        </p:spPr>
      </p:pic>
      <p:sp>
        <p:nvSpPr>
          <p:cNvPr id="2" name="Title 1">
            <a:extLst>
              <a:ext uri="{FF2B5EF4-FFF2-40B4-BE49-F238E27FC236}">
                <a16:creationId xmlns:a16="http://schemas.microsoft.com/office/drawing/2014/main" id="{3BF1D38C-91B2-24B2-C2C3-BF136077AC0F}"/>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22362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240C-1518-C330-AF3F-DECD94DE1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C8DCC-863C-5FA3-704E-2A8272300388}"/>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7E86AB8E-3606-A21F-B8C4-F8C192FAFF35}"/>
              </a:ext>
            </a:extLst>
          </p:cNvPr>
          <p:cNvSpPr>
            <a:spLocks noChangeArrowheads="1"/>
          </p:cNvSpPr>
          <p:nvPr/>
        </p:nvSpPr>
        <p:spPr bwMode="auto">
          <a:xfrm>
            <a:off x="82796" y="830917"/>
            <a:ext cx="12026407"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Welcome everyone to 32555 – Fundamentals of Software Development. Whether you’ve coded before or this is your first time, this subject is designed to give you the foundations of software engineering using either Python or Java.</a:t>
            </a:r>
          </a:p>
          <a:p>
            <a:pPr>
              <a:lnSpc>
                <a:spcPct val="150000"/>
              </a:lnSpc>
            </a:pPr>
            <a:r>
              <a:rPr lang="en-US" sz="2800" dirty="0">
                <a:latin typeface="Calibir"/>
              </a:rPr>
              <a:t>We’ll teach you how to think like a developer: analyze user needs, model your solution, write working code, test it, and work in a team using Git.</a:t>
            </a:r>
          </a:p>
          <a:p>
            <a:pPr>
              <a:lnSpc>
                <a:spcPct val="150000"/>
              </a:lnSpc>
            </a:pPr>
            <a:r>
              <a:rPr lang="en-US" sz="2800" dirty="0">
                <a:latin typeface="Calibir"/>
              </a:rPr>
              <a:t>Please choose </a:t>
            </a:r>
            <a:r>
              <a:rPr lang="en-US" sz="2800" b="1" dirty="0">
                <a:latin typeface="Calibir"/>
              </a:rPr>
              <a:t>either Python or Java</a:t>
            </a:r>
            <a:r>
              <a:rPr lang="en-US" sz="2800" dirty="0">
                <a:latin typeface="Calibir"/>
              </a:rPr>
              <a:t> this week — you only need to use </a:t>
            </a:r>
            <a:r>
              <a:rPr lang="en-US" sz="2800" b="1" dirty="0">
                <a:latin typeface="Calibir"/>
              </a:rPr>
              <a:t>one</a:t>
            </a:r>
            <a:r>
              <a:rPr lang="en-US" sz="2800" dirty="0">
                <a:latin typeface="Calibir"/>
              </a:rPr>
              <a:t> language for the rest of the trimester. Labs, quizzes, and assessments will align with your choice.</a:t>
            </a:r>
          </a:p>
        </p:txBody>
      </p:sp>
    </p:spTree>
    <p:extLst>
      <p:ext uri="{BB962C8B-B14F-4D97-AF65-F5344CB8AC3E}">
        <p14:creationId xmlns:p14="http://schemas.microsoft.com/office/powerpoint/2010/main" val="3079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FB758-5F61-6783-D1A4-BB1DC86A6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E25E2-6997-6EDE-6AB1-68FEEDF02AA0}"/>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4FB35C52-3133-E150-804A-55471DF4DFAC}"/>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Calibir"/>
              </a:rPr>
              <a:t>By next week, I want you to have your </a:t>
            </a:r>
            <a:r>
              <a:rPr lang="en-US" sz="2800" b="1" dirty="0">
                <a:latin typeface="Calibir"/>
              </a:rPr>
              <a:t>IDE set up</a:t>
            </a:r>
            <a:r>
              <a:rPr lang="en-US" sz="2800" dirty="0">
                <a:latin typeface="Calibir"/>
              </a:rPr>
              <a:t>, Git configured, and be comfortable with UML tools.</a:t>
            </a:r>
          </a:p>
          <a:p>
            <a:pPr>
              <a:lnSpc>
                <a:spcPct val="150000"/>
              </a:lnSpc>
            </a:pPr>
            <a:r>
              <a:rPr lang="en-US" sz="2800" dirty="0">
                <a:latin typeface="Calibir"/>
              </a:rPr>
              <a:t>Remember: don't just aim to pass — aim to build something meaningful and reusable for your portfolio.</a:t>
            </a:r>
          </a:p>
          <a:p>
            <a:pPr>
              <a:lnSpc>
                <a:spcPct val="150000"/>
              </a:lnSpc>
            </a:pPr>
            <a:r>
              <a:rPr lang="en-US" sz="2800" dirty="0">
                <a:latin typeface="Calibir"/>
              </a:rPr>
              <a:t>I’ll be here to support you throughout. Let’s make it a great semester!</a:t>
            </a:r>
          </a:p>
        </p:txBody>
      </p:sp>
    </p:spTree>
    <p:extLst>
      <p:ext uri="{BB962C8B-B14F-4D97-AF65-F5344CB8AC3E}">
        <p14:creationId xmlns:p14="http://schemas.microsoft.com/office/powerpoint/2010/main" val="3475784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A9376-A732-4518-87A3-E4E86EE4F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51214-DFA7-4DDB-6A81-9CEF4E8DF849}"/>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858A918B-17C7-92BC-ED24-B3F5A1A01616}"/>
              </a:ext>
            </a:extLst>
          </p:cNvPr>
          <p:cNvSpPr>
            <a:spLocks noChangeArrowheads="1"/>
          </p:cNvSpPr>
          <p:nvPr/>
        </p:nvSpPr>
        <p:spPr bwMode="auto">
          <a:xfrm>
            <a:off x="82796" y="1477247"/>
            <a:ext cx="12026407"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As a student, you are expected to:</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Attend weekly </a:t>
            </a:r>
            <a:r>
              <a:rPr lang="en-US" sz="2800" b="1" dirty="0">
                <a:latin typeface="Calibir"/>
              </a:rPr>
              <a:t>2-hour tutorials (on campus)</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Watch </a:t>
            </a:r>
            <a:r>
              <a:rPr lang="en-US" sz="2800" b="1" dirty="0">
                <a:latin typeface="Calibir"/>
              </a:rPr>
              <a:t>online lectures and demos</a:t>
            </a:r>
            <a:r>
              <a:rPr lang="en-US" sz="2800" dirty="0">
                <a:latin typeface="Calibir"/>
              </a:rPr>
              <a:t> before each lab</a:t>
            </a:r>
          </a:p>
          <a:p>
            <a:pPr marL="457200" indent="-457200">
              <a:lnSpc>
                <a:spcPct val="150000"/>
              </a:lnSpc>
              <a:buFont typeface="Arial" panose="020B0604020202020204" pitchFamily="34" charset="0"/>
              <a:buChar char="•"/>
            </a:pPr>
            <a:r>
              <a:rPr lang="en-US" sz="2800" dirty="0">
                <a:latin typeface="Calibir"/>
              </a:rPr>
              <a:t>Complete all practice quizzes and assignments on time</a:t>
            </a:r>
          </a:p>
          <a:p>
            <a:pPr marL="457200" indent="-457200">
              <a:lnSpc>
                <a:spcPct val="150000"/>
              </a:lnSpc>
              <a:buFont typeface="Arial" panose="020B0604020202020204" pitchFamily="34" charset="0"/>
              <a:buChar char="•"/>
            </a:pPr>
            <a:r>
              <a:rPr lang="en-US" sz="2800" dirty="0">
                <a:latin typeface="Calibir"/>
              </a:rPr>
              <a:t>Communicate professionally via Canvas Inbox</a:t>
            </a:r>
          </a:p>
          <a:p>
            <a:pPr marL="457200" indent="-457200">
              <a:lnSpc>
                <a:spcPct val="150000"/>
              </a:lnSpc>
              <a:buFont typeface="Arial" panose="020B0604020202020204" pitchFamily="34" charset="0"/>
              <a:buChar char="•"/>
            </a:pPr>
            <a:r>
              <a:rPr lang="en-US" sz="2800" dirty="0">
                <a:latin typeface="Calibir"/>
              </a:rPr>
              <a:t>Actively participate in </a:t>
            </a:r>
            <a:r>
              <a:rPr lang="en-US" sz="2800" b="1" dirty="0">
                <a:latin typeface="Calibir"/>
              </a:rPr>
              <a:t>group activities</a:t>
            </a:r>
            <a:r>
              <a:rPr lang="en-US" sz="2800" dirty="0">
                <a:latin typeface="Calibir"/>
              </a:rPr>
              <a:t> and contribute equally</a:t>
            </a:r>
          </a:p>
        </p:txBody>
      </p:sp>
    </p:spTree>
    <p:extLst>
      <p:ext uri="{BB962C8B-B14F-4D97-AF65-F5344CB8AC3E}">
        <p14:creationId xmlns:p14="http://schemas.microsoft.com/office/powerpoint/2010/main" val="3834404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3695-F6CC-0D41-D076-7F42F611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28E38-78EC-982C-906D-59CC4FC65716}"/>
              </a:ext>
            </a:extLst>
          </p:cNvPr>
          <p:cNvSpPr>
            <a:spLocks noGrp="1"/>
          </p:cNvSpPr>
          <p:nvPr>
            <p:ph type="title"/>
          </p:nvPr>
        </p:nvSpPr>
        <p:spPr>
          <a:xfrm>
            <a:off x="0" y="0"/>
            <a:ext cx="12192000" cy="658369"/>
          </a:xfrm>
        </p:spPr>
        <p:txBody>
          <a:bodyPr anchor="b">
            <a:normAutofit/>
          </a:bodyPr>
          <a:lstStyle/>
          <a:p>
            <a:r>
              <a:rPr lang="en-US" sz="4000" dirty="0">
                <a:latin typeface="Calibir"/>
              </a:rPr>
              <a:t>Week 1 Expectations</a:t>
            </a:r>
            <a:endParaRPr lang="en-AU" sz="4000" b="1" dirty="0">
              <a:latin typeface="Calibir"/>
            </a:endParaRPr>
          </a:p>
        </p:txBody>
      </p:sp>
      <p:sp>
        <p:nvSpPr>
          <p:cNvPr id="5" name="Rectangle 1">
            <a:extLst>
              <a:ext uri="{FF2B5EF4-FFF2-40B4-BE49-F238E27FC236}">
                <a16:creationId xmlns:a16="http://schemas.microsoft.com/office/drawing/2014/main" id="{039535C8-6A28-12E7-F7FD-616DBF85EF6B}"/>
              </a:ext>
            </a:extLst>
          </p:cNvPr>
          <p:cNvSpPr>
            <a:spLocks noChangeArrowheads="1"/>
          </p:cNvSpPr>
          <p:nvPr/>
        </p:nvSpPr>
        <p:spPr bwMode="auto">
          <a:xfrm>
            <a:off x="82796" y="2123578"/>
            <a:ext cx="12026407"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Avoid:</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Leaving labs or assignments until the last minute</a:t>
            </a:r>
          </a:p>
          <a:p>
            <a:pPr marL="457200" indent="-457200">
              <a:lnSpc>
                <a:spcPct val="150000"/>
              </a:lnSpc>
              <a:buFont typeface="Arial" panose="020B0604020202020204" pitchFamily="34" charset="0"/>
              <a:buChar char="•"/>
            </a:pPr>
            <a:r>
              <a:rPr lang="en-US" sz="2800" dirty="0">
                <a:latin typeface="Calibir"/>
              </a:rPr>
              <a:t>Ignoring Canvas announcements or deadlines</a:t>
            </a:r>
          </a:p>
          <a:p>
            <a:pPr marL="457200" indent="-457200">
              <a:lnSpc>
                <a:spcPct val="150000"/>
              </a:lnSpc>
              <a:buFont typeface="Arial" panose="020B0604020202020204" pitchFamily="34" charset="0"/>
              <a:buChar char="•"/>
            </a:pPr>
            <a:r>
              <a:rPr lang="en-US" sz="2800" dirty="0">
                <a:latin typeface="Calibir"/>
              </a:rPr>
              <a:t>Submitting without proper version control or testing</a:t>
            </a:r>
          </a:p>
        </p:txBody>
      </p:sp>
    </p:spTree>
    <p:extLst>
      <p:ext uri="{BB962C8B-B14F-4D97-AF65-F5344CB8AC3E}">
        <p14:creationId xmlns:p14="http://schemas.microsoft.com/office/powerpoint/2010/main" val="28232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D7A11-47AE-C133-8206-569A0BB0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E1848-8E74-13DF-C09C-3CC64A483572}"/>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5185FC6-5CEA-DC1B-A1DF-D2D8A89484E9}"/>
              </a:ext>
            </a:extLst>
          </p:cNvPr>
          <p:cNvSpPr>
            <a:spLocks noChangeArrowheads="1"/>
          </p:cNvSpPr>
          <p:nvPr/>
        </p:nvSpPr>
        <p:spPr bwMode="auto">
          <a:xfrm>
            <a:off x="165593" y="1187905"/>
            <a:ext cx="5296002"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i="1" dirty="0">
                <a:latin typeface="Calibir"/>
              </a:rPr>
              <a:t>Your Teaching Team:</a:t>
            </a:r>
            <a:endParaRPr lang="en-US" sz="2800" dirty="0">
              <a:latin typeface="Calibir"/>
            </a:endParaRPr>
          </a:p>
          <a:p>
            <a:pPr>
              <a:lnSpc>
                <a:spcPct val="150000"/>
              </a:lnSpc>
            </a:pPr>
            <a:r>
              <a:rPr lang="en-US" sz="2800" dirty="0">
                <a:latin typeface="Calibir"/>
              </a:rPr>
              <a:t>Dr. Yining Hu – Subject Coordinator</a:t>
            </a:r>
          </a:p>
          <a:p>
            <a:pPr>
              <a:lnSpc>
                <a:spcPct val="150000"/>
              </a:lnSpc>
            </a:pPr>
            <a:r>
              <a:rPr lang="en-US" sz="2800" b="1" dirty="0">
                <a:latin typeface="Calibir"/>
              </a:rPr>
              <a:t>Dr. Farshid Keivanian – Tutor</a:t>
            </a:r>
          </a:p>
          <a:p>
            <a:pPr>
              <a:lnSpc>
                <a:spcPct val="150000"/>
              </a:lnSpc>
            </a:pPr>
            <a:r>
              <a:rPr lang="en-US" sz="2800" dirty="0">
                <a:latin typeface="Calibir"/>
              </a:rPr>
              <a:t>Dr. Hasan Khattak – Tutor</a:t>
            </a:r>
          </a:p>
          <a:p>
            <a:pPr>
              <a:lnSpc>
                <a:spcPct val="150000"/>
              </a:lnSpc>
            </a:pPr>
            <a:r>
              <a:rPr lang="en-US" sz="2800" dirty="0">
                <a:latin typeface="Calibir"/>
              </a:rPr>
              <a:t>Xiaojie (Zoe) Lin – Tutor</a:t>
            </a:r>
          </a:p>
        </p:txBody>
      </p:sp>
    </p:spTree>
    <p:extLst>
      <p:ext uri="{BB962C8B-B14F-4D97-AF65-F5344CB8AC3E}">
        <p14:creationId xmlns:p14="http://schemas.microsoft.com/office/powerpoint/2010/main" val="79433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1D499-C426-06C1-ABFB-3F916A7E15AC}"/>
              </a:ext>
            </a:extLst>
          </p:cNvPr>
          <p:cNvPicPr>
            <a:picLocks noChangeAspect="1"/>
          </p:cNvPicPr>
          <p:nvPr/>
        </p:nvPicPr>
        <p:blipFill rotWithShape="1">
          <a:blip r:embed="rId2"/>
          <a:srcRect b="6666"/>
          <a:stretch/>
        </p:blipFill>
        <p:spPr>
          <a:xfrm>
            <a:off x="1499037" y="2031190"/>
            <a:ext cx="9193925" cy="482681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5234152" y="5812221"/>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D0DAFA3C-B73E-1B29-A3B8-21B1B0E3DB30}"/>
              </a:ext>
            </a:extLst>
          </p:cNvPr>
          <p:cNvSpPr/>
          <p:nvPr/>
        </p:nvSpPr>
        <p:spPr>
          <a:xfrm>
            <a:off x="5234152" y="6190593"/>
            <a:ext cx="4761186"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2290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92184-5FE3-20A6-5C19-A07F3585CD6D}"/>
              </a:ext>
            </a:extLst>
          </p:cNvPr>
          <p:cNvPicPr>
            <a:picLocks noChangeAspect="1"/>
          </p:cNvPicPr>
          <p:nvPr/>
        </p:nvPicPr>
        <p:blipFill rotWithShape="1">
          <a:blip r:embed="rId2"/>
          <a:srcRect l="16551" t="22223" r="33707" b="29992"/>
          <a:stretch/>
        </p:blipFill>
        <p:spPr>
          <a:xfrm>
            <a:off x="1497519" y="1888088"/>
            <a:ext cx="9196962" cy="496991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828215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6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58EC1-067D-6041-1F1D-7FE8B9C415A7}"/>
              </a:ext>
            </a:extLst>
          </p:cNvPr>
          <p:cNvPicPr>
            <a:picLocks noChangeAspect="1"/>
          </p:cNvPicPr>
          <p:nvPr/>
        </p:nvPicPr>
        <p:blipFill rotWithShape="1">
          <a:blip r:embed="rId2"/>
          <a:srcRect l="33707" t="31494" r="33707" b="31494"/>
          <a:stretch/>
        </p:blipFill>
        <p:spPr>
          <a:xfrm>
            <a:off x="2859271" y="2569780"/>
            <a:ext cx="6473458" cy="413582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2056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and install the idk package </a:t>
            </a:r>
            <a:r>
              <a:rPr kumimoji="0" lang="en-AU" sz="2800" b="0" i="0" u="sng" strike="noStrike" kern="120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https://www.oracle.com/au/java/technologies/downloads/#jdk22-windows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6768662" y="6327228"/>
            <a:ext cx="1219200" cy="3783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5653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20394-D342-F3CB-58B1-3033643A5B03}"/>
              </a:ext>
            </a:extLst>
          </p:cNvPr>
          <p:cNvPicPr>
            <a:picLocks noChangeAspect="1"/>
          </p:cNvPicPr>
          <p:nvPr/>
        </p:nvPicPr>
        <p:blipFill rotWithShape="1">
          <a:blip r:embed="rId2"/>
          <a:srcRect t="31418" r="21293" b="17701"/>
          <a:stretch/>
        </p:blipFill>
        <p:spPr>
          <a:xfrm>
            <a:off x="112985" y="2186152"/>
            <a:ext cx="11966030" cy="435128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Command Prompt Windows / Terminal in MAC: </a:t>
            </a:r>
            <a:r>
              <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rPr>
              <a:t>java –show-version</a:t>
            </a:r>
          </a:p>
        </p:txBody>
      </p:sp>
      <p:sp>
        <p:nvSpPr>
          <p:cNvPr id="7" name="Rectangle: Rounded Corners 6">
            <a:extLst>
              <a:ext uri="{FF2B5EF4-FFF2-40B4-BE49-F238E27FC236}">
                <a16:creationId xmlns:a16="http://schemas.microsoft.com/office/drawing/2014/main" id="{C0551CAF-716B-D31F-BC05-C120083FB8BC}"/>
              </a:ext>
            </a:extLst>
          </p:cNvPr>
          <p:cNvSpPr/>
          <p:nvPr/>
        </p:nvSpPr>
        <p:spPr>
          <a:xfrm>
            <a:off x="112985" y="2270234"/>
            <a:ext cx="3744312" cy="2942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4897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4" name="Picture 3">
            <a:extLst>
              <a:ext uri="{FF2B5EF4-FFF2-40B4-BE49-F238E27FC236}">
                <a16:creationId xmlns:a16="http://schemas.microsoft.com/office/drawing/2014/main" id="{EF00FD27-2FFB-D9E2-E3AD-E0135E0C661C}"/>
              </a:ext>
            </a:extLst>
          </p:cNvPr>
          <p:cNvPicPr>
            <a:picLocks noChangeAspect="1"/>
          </p:cNvPicPr>
          <p:nvPr/>
        </p:nvPicPr>
        <p:blipFill rotWithShape="1">
          <a:blip r:embed="rId3"/>
          <a:srcRect r="2241" b="7280"/>
          <a:stretch/>
        </p:blipFill>
        <p:spPr>
          <a:xfrm>
            <a:off x="1458554" y="1547148"/>
            <a:ext cx="9274892" cy="4948245"/>
          </a:xfrm>
          <a:prstGeom prst="rect">
            <a:avLst/>
          </a:prstGeom>
        </p:spPr>
      </p:pic>
      <p:sp>
        <p:nvSpPr>
          <p:cNvPr id="5" name="Rectangle: Rounded Corners 4">
            <a:extLst>
              <a:ext uri="{FF2B5EF4-FFF2-40B4-BE49-F238E27FC236}">
                <a16:creationId xmlns:a16="http://schemas.microsoft.com/office/drawing/2014/main" id="{3FB0BE66-030C-C7F4-65FA-E8A72CF3A7E4}"/>
              </a:ext>
            </a:extLst>
          </p:cNvPr>
          <p:cNvSpPr/>
          <p:nvPr/>
        </p:nvSpPr>
        <p:spPr>
          <a:xfrm>
            <a:off x="5864772" y="3668110"/>
            <a:ext cx="1618594" cy="5255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5184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DBDD9-E519-B2C4-BD88-F61C84A78AE6}"/>
              </a:ext>
            </a:extLst>
          </p:cNvPr>
          <p:cNvPicPr>
            <a:picLocks noChangeAspect="1"/>
          </p:cNvPicPr>
          <p:nvPr/>
        </p:nvPicPr>
        <p:blipFill rotWithShape="1">
          <a:blip r:embed="rId2"/>
          <a:srcRect r="2758" b="16475"/>
          <a:stretch/>
        </p:blipFill>
        <p:spPr>
          <a:xfrm>
            <a:off x="730468" y="1601239"/>
            <a:ext cx="10731063" cy="518477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Download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5181603" y="4550977"/>
            <a:ext cx="1912883"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2796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14C02-F325-A25A-22C6-6608DE914058}"/>
              </a:ext>
            </a:extLst>
          </p:cNvPr>
          <p:cNvPicPr>
            <a:picLocks noChangeAspect="1"/>
          </p:cNvPicPr>
          <p:nvPr/>
        </p:nvPicPr>
        <p:blipFill rotWithShape="1">
          <a:blip r:embed="rId2"/>
          <a:srcRect l="16724" t="17165" r="29914" b="66360"/>
          <a:stretch/>
        </p:blipFill>
        <p:spPr>
          <a:xfrm>
            <a:off x="343257" y="2422634"/>
            <a:ext cx="11589574" cy="201273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343261" y="3531475"/>
            <a:ext cx="3408932" cy="6201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9155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AD33D-AB9B-D7A5-8E41-9B32D71A74FC}"/>
              </a:ext>
            </a:extLst>
          </p:cNvPr>
          <p:cNvPicPr>
            <a:picLocks noChangeAspect="1"/>
          </p:cNvPicPr>
          <p:nvPr/>
        </p:nvPicPr>
        <p:blipFill>
          <a:blip r:embed="rId2"/>
          <a:stretch>
            <a:fillRect/>
          </a:stretch>
        </p:blipFill>
        <p:spPr>
          <a:xfrm>
            <a:off x="2233370" y="1501480"/>
            <a:ext cx="7725259" cy="5011177"/>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3FB0BE66-030C-C7F4-65FA-E8A72CF3A7E4}"/>
              </a:ext>
            </a:extLst>
          </p:cNvPr>
          <p:cNvSpPr/>
          <p:nvPr/>
        </p:nvSpPr>
        <p:spPr>
          <a:xfrm>
            <a:off x="2233369" y="2291253"/>
            <a:ext cx="7725259" cy="8828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005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1EA7D-22B9-BAAB-9EBD-AED3425CE4AA}"/>
              </a:ext>
            </a:extLst>
          </p:cNvPr>
          <p:cNvPicPr>
            <a:picLocks noChangeAspect="1"/>
          </p:cNvPicPr>
          <p:nvPr/>
        </p:nvPicPr>
        <p:blipFill rotWithShape="1">
          <a:blip r:embed="rId2"/>
          <a:srcRect l="33620" t="20568" r="10604" b="19234"/>
          <a:stretch/>
        </p:blipFill>
        <p:spPr>
          <a:xfrm>
            <a:off x="1691793" y="1510362"/>
            <a:ext cx="8808410" cy="5347638"/>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933107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2"/>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pic>
        <p:nvPicPr>
          <p:cNvPr id="3" name="Picture 2">
            <a:extLst>
              <a:ext uri="{FF2B5EF4-FFF2-40B4-BE49-F238E27FC236}">
                <a16:creationId xmlns:a16="http://schemas.microsoft.com/office/drawing/2014/main" id="{9032F907-4C70-B590-097C-4BFE82D8C264}"/>
              </a:ext>
            </a:extLst>
          </p:cNvPr>
          <p:cNvPicPr>
            <a:picLocks noChangeAspect="1"/>
          </p:cNvPicPr>
          <p:nvPr/>
        </p:nvPicPr>
        <p:blipFill rotWithShape="1">
          <a:blip r:embed="rId3"/>
          <a:srcRect l="31811" t="20568" r="12931" b="23525"/>
          <a:stretch/>
        </p:blipFill>
        <p:spPr>
          <a:xfrm>
            <a:off x="1914836" y="1708993"/>
            <a:ext cx="8362328" cy="4759058"/>
          </a:xfrm>
          <a:prstGeom prst="rect">
            <a:avLst/>
          </a:prstGeom>
        </p:spPr>
      </p:pic>
      <p:sp>
        <p:nvSpPr>
          <p:cNvPr id="5" name="Rectangle: Rounded Corners 4">
            <a:extLst>
              <a:ext uri="{FF2B5EF4-FFF2-40B4-BE49-F238E27FC236}">
                <a16:creationId xmlns:a16="http://schemas.microsoft.com/office/drawing/2014/main" id="{B3DAEEDB-9883-C600-795C-F47FC7EE9C09}"/>
              </a:ext>
            </a:extLst>
          </p:cNvPr>
          <p:cNvSpPr/>
          <p:nvPr/>
        </p:nvSpPr>
        <p:spPr>
          <a:xfrm>
            <a:off x="3321269" y="503445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826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9C1C-4E65-0A2D-3344-DB49366EE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CEA13-CFA7-19D8-5585-42E7C34AD76D}"/>
              </a:ext>
            </a:extLst>
          </p:cNvPr>
          <p:cNvSpPr>
            <a:spLocks noGrp="1"/>
          </p:cNvSpPr>
          <p:nvPr>
            <p:ph type="title"/>
          </p:nvPr>
        </p:nvSpPr>
        <p:spPr>
          <a:xfrm>
            <a:off x="0" y="0"/>
            <a:ext cx="12192000" cy="658369"/>
          </a:xfrm>
        </p:spPr>
        <p:txBody>
          <a:bodyPr anchor="b">
            <a:normAutofit fontScale="90000"/>
          </a:bodyPr>
          <a:lstStyle/>
          <a:p>
            <a:r>
              <a:rPr lang="en-US" sz="4000" dirty="0">
                <a:latin typeface="Calibir"/>
              </a:rPr>
              <a:t>Welcome to 32555 – Fundamentals of Software Development</a:t>
            </a:r>
            <a:endParaRPr lang="en-AU" sz="4000" b="1" dirty="0">
              <a:latin typeface="Calibir"/>
            </a:endParaRPr>
          </a:p>
        </p:txBody>
      </p:sp>
      <p:sp>
        <p:nvSpPr>
          <p:cNvPr id="5" name="Rectangle 1">
            <a:extLst>
              <a:ext uri="{FF2B5EF4-FFF2-40B4-BE49-F238E27FC236}">
                <a16:creationId xmlns:a16="http://schemas.microsoft.com/office/drawing/2014/main" id="{F87EDA06-E13A-BD41-FC40-350B122F84EA}"/>
              </a:ext>
            </a:extLst>
          </p:cNvPr>
          <p:cNvSpPr>
            <a:spLocks noChangeArrowheads="1"/>
          </p:cNvSpPr>
          <p:nvPr/>
        </p:nvSpPr>
        <p:spPr bwMode="auto">
          <a:xfrm>
            <a:off x="82796" y="1154082"/>
            <a:ext cx="1202640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i="1" dirty="0">
                <a:latin typeface="Calibir"/>
              </a:rPr>
              <a:t>What You’ll Learn: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Fundamentals of software development</a:t>
            </a:r>
          </a:p>
          <a:p>
            <a:pPr marL="457200" indent="-457200">
              <a:lnSpc>
                <a:spcPct val="150000"/>
              </a:lnSpc>
              <a:buFont typeface="Arial" panose="020B0604020202020204" pitchFamily="34" charset="0"/>
              <a:buChar char="•"/>
            </a:pPr>
            <a:r>
              <a:rPr lang="en-US" sz="2800" dirty="0">
                <a:latin typeface="Calibir"/>
              </a:rPr>
              <a:t>Object-Oriented Programming (OOP) using </a:t>
            </a:r>
            <a:r>
              <a:rPr lang="en-US" sz="2800" b="1" dirty="0">
                <a:latin typeface="Calibir"/>
              </a:rPr>
              <a:t>Java or Python</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UML modeling &amp; GUI applications</a:t>
            </a:r>
          </a:p>
          <a:p>
            <a:pPr marL="457200" indent="-457200">
              <a:lnSpc>
                <a:spcPct val="150000"/>
              </a:lnSpc>
              <a:buFont typeface="Arial" panose="020B0604020202020204" pitchFamily="34" charset="0"/>
              <a:buChar char="•"/>
            </a:pPr>
            <a:r>
              <a:rPr lang="en-US" sz="2800" dirty="0">
                <a:latin typeface="Calibir"/>
              </a:rPr>
              <a:t>Software testing, collaboration, and version control (Git)</a:t>
            </a:r>
          </a:p>
          <a:p>
            <a:pPr>
              <a:lnSpc>
                <a:spcPct val="150000"/>
              </a:lnSpc>
            </a:pPr>
            <a:r>
              <a:rPr lang="en-US" sz="2800" i="1" dirty="0">
                <a:latin typeface="Calibir"/>
              </a:rPr>
              <a:t>Tools Used:</a:t>
            </a:r>
            <a:r>
              <a:rPr lang="en-US" sz="2800" dirty="0">
                <a:latin typeface="Calibir"/>
              </a:rPr>
              <a:t> Visual Paradigm, Git, </a:t>
            </a:r>
            <a:r>
              <a:rPr lang="en-US" sz="2800" dirty="0" err="1">
                <a:latin typeface="Calibir"/>
              </a:rPr>
              <a:t>BlueJ</a:t>
            </a:r>
            <a:r>
              <a:rPr lang="en-US" sz="2800" dirty="0">
                <a:latin typeface="Calibir"/>
              </a:rPr>
              <a:t> / Eclipse / </a:t>
            </a:r>
            <a:r>
              <a:rPr lang="en-US" sz="2800" dirty="0" err="1">
                <a:latin typeface="Calibir"/>
              </a:rPr>
              <a:t>VSCode</a:t>
            </a:r>
            <a:r>
              <a:rPr lang="en-US" sz="2800" dirty="0">
                <a:latin typeface="Calibir"/>
              </a:rPr>
              <a:t>, Python 3.8+, JavaFX / </a:t>
            </a:r>
            <a:r>
              <a:rPr lang="en-US" sz="2800" dirty="0" err="1">
                <a:latin typeface="Calibir"/>
              </a:rPr>
              <a:t>Tkinter</a:t>
            </a:r>
            <a:endParaRPr lang="en-US" sz="2800" dirty="0">
              <a:latin typeface="Calibir"/>
            </a:endParaRPr>
          </a:p>
        </p:txBody>
      </p:sp>
    </p:spTree>
    <p:extLst>
      <p:ext uri="{BB962C8B-B14F-4D97-AF65-F5344CB8AC3E}">
        <p14:creationId xmlns:p14="http://schemas.microsoft.com/office/powerpoint/2010/main" val="197886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06620-3880-BB2C-66FF-CC11EAAAC945}"/>
              </a:ext>
            </a:extLst>
          </p:cNvPr>
          <p:cNvPicPr>
            <a:picLocks noChangeAspect="1"/>
          </p:cNvPicPr>
          <p:nvPr/>
        </p:nvPicPr>
        <p:blipFill rotWithShape="1">
          <a:blip r:embed="rId2"/>
          <a:srcRect l="29742" t="23295" r="29742" b="42530"/>
          <a:stretch/>
        </p:blipFill>
        <p:spPr>
          <a:xfrm>
            <a:off x="1322278" y="1786758"/>
            <a:ext cx="9547444" cy="4529960"/>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502980" y="3520965"/>
            <a:ext cx="6463862" cy="3363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7350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0C209-4130-88F6-3CA7-F339D4FAEC81}"/>
              </a:ext>
            </a:extLst>
          </p:cNvPr>
          <p:cNvPicPr>
            <a:picLocks noChangeAspect="1"/>
          </p:cNvPicPr>
          <p:nvPr/>
        </p:nvPicPr>
        <p:blipFill rotWithShape="1">
          <a:blip r:embed="rId2"/>
          <a:srcRect r="1982" b="10498"/>
          <a:stretch/>
        </p:blipFill>
        <p:spPr>
          <a:xfrm>
            <a:off x="1035269" y="1371100"/>
            <a:ext cx="10583917" cy="5436242"/>
          </a:xfrm>
          <a:prstGeom prst="rect">
            <a:avLst/>
          </a:prstGeom>
        </p:spPr>
      </p:pic>
      <p:sp>
        <p:nvSpPr>
          <p:cNvPr id="6" name="TextBox 5">
            <a:extLst>
              <a:ext uri="{FF2B5EF4-FFF2-40B4-BE49-F238E27FC236}">
                <a16:creationId xmlns:a16="http://schemas.microsoft.com/office/drawing/2014/main" id="{36EE9C0D-9C26-22EB-F709-12FD97F8D778}"/>
              </a:ext>
            </a:extLst>
          </p:cNvPr>
          <p:cNvSpPr txBox="1"/>
          <p:nvPr/>
        </p:nvSpPr>
        <p:spPr>
          <a:xfrm>
            <a:off x="0" y="0"/>
            <a:ext cx="12192000" cy="14105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Java Installation: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Install Eclipse Software </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hlinkClick r:id="rId3"/>
              </a:rPr>
              <a:t>https://www.eclipse.org/downloads/</a:t>
            </a:r>
            <a:r>
              <a:rPr kumimoji="0" lang="en-AU" sz="2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AU" sz="2800" b="0" i="0" u="none" strike="noStrike" kern="1200" cap="none" spc="0" normalizeH="0" baseline="0" noProof="0" dirty="0">
              <a:ln>
                <a:noFill/>
              </a:ln>
              <a:solidFill>
                <a:prstClr val="black"/>
              </a:solidFill>
              <a:effectLst/>
              <a:highlight>
                <a:srgbClr val="00FF00"/>
              </a:highligh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B3DAEEDB-9883-C600-795C-F47FC7EE9C09}"/>
              </a:ext>
            </a:extLst>
          </p:cNvPr>
          <p:cNvSpPr/>
          <p:nvPr/>
        </p:nvSpPr>
        <p:spPr>
          <a:xfrm>
            <a:off x="1035269" y="1371100"/>
            <a:ext cx="3831021" cy="4787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1484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4">
            <a:extLst>
              <a:ext uri="{FF2B5EF4-FFF2-40B4-BE49-F238E27FC236}">
                <a16:creationId xmlns:a16="http://schemas.microsoft.com/office/drawing/2014/main" id="{9C52768A-FA0A-4340-87DB-B3A81C3622A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6252733-1297-6541-9B7B-DA4B9EB38296}" type="slidenum">
              <a:rPr lang="en-US" altLang="en-US" sz="1400"/>
              <a:pPr>
                <a:spcBef>
                  <a:spcPct val="0"/>
                </a:spcBef>
                <a:buClrTx/>
                <a:buSzTx/>
                <a:buFontTx/>
                <a:buNone/>
              </a:pPr>
              <a:t>32</a:t>
            </a:fld>
            <a:endParaRPr lang="en-US" altLang="en-US" sz="1400"/>
          </a:p>
        </p:txBody>
      </p:sp>
      <p:sp>
        <p:nvSpPr>
          <p:cNvPr id="49154" name="Rectangle 2">
            <a:extLst>
              <a:ext uri="{FF2B5EF4-FFF2-40B4-BE49-F238E27FC236}">
                <a16:creationId xmlns:a16="http://schemas.microsoft.com/office/drawing/2014/main" id="{4D2FDC85-0146-DD4A-A91D-18F118EB1DF8}"/>
              </a:ext>
            </a:extLst>
          </p:cNvPr>
          <p:cNvSpPr>
            <a:spLocks noGrp="1" noChangeArrowheads="1"/>
          </p:cNvSpPr>
          <p:nvPr>
            <p:ph type="title"/>
          </p:nvPr>
        </p:nvSpPr>
        <p:spPr>
          <a:xfrm>
            <a:off x="2209800" y="152400"/>
            <a:ext cx="7772400" cy="609600"/>
          </a:xfrm>
          <a:noFill/>
        </p:spPr>
        <p:txBody>
          <a:bodyPr>
            <a:normAutofit fontScale="90000"/>
          </a:bodyPr>
          <a:lstStyle/>
          <a:p>
            <a:r>
              <a:rPr lang="en-US" altLang="en-US" dirty="0"/>
              <a:t>A First Java Program</a:t>
            </a:r>
            <a:endParaRPr lang="en-US" altLang="en-US" dirty="0">
              <a:solidFill>
                <a:schemeClr val="tx1"/>
              </a:solidFill>
            </a:endParaRPr>
          </a:p>
        </p:txBody>
      </p:sp>
      <p:sp>
        <p:nvSpPr>
          <p:cNvPr id="3" name="TextBox 2">
            <a:extLst>
              <a:ext uri="{FF2B5EF4-FFF2-40B4-BE49-F238E27FC236}">
                <a16:creationId xmlns:a16="http://schemas.microsoft.com/office/drawing/2014/main" id="{C1E68226-E95A-9C2F-006D-AA85E587F025}"/>
              </a:ext>
            </a:extLst>
          </p:cNvPr>
          <p:cNvSpPr txBox="1"/>
          <p:nvPr/>
        </p:nvSpPr>
        <p:spPr>
          <a:xfrm>
            <a:off x="1524000" y="1800413"/>
            <a:ext cx="9144000" cy="3257174"/>
          </a:xfrm>
          <a:prstGeom prst="rect">
            <a:avLst/>
          </a:prstGeom>
          <a:solidFill>
            <a:schemeClr val="bg1"/>
          </a:solidFill>
          <a:ln w="28575">
            <a:solidFill>
              <a:srgbClr val="FF0000"/>
            </a:solidFill>
          </a:ln>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We present a simple Java program (Listing 1.1) that prints "Welcome to Java!" to the console. We demonstrate the basic structure of a Java program, including the class definition and the main method, which is the entry point of any Java application.</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9817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97AC-34C2-7275-04BD-232F4F2AD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4BADD-BDC0-DB23-BF54-15F72656378D}"/>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4EFDB91D-A282-A13E-6B33-ED09B09AB4D8}"/>
              </a:ext>
            </a:extLst>
          </p:cNvPr>
          <p:cNvSpPr>
            <a:spLocks noGrp="1"/>
          </p:cNvSpPr>
          <p:nvPr>
            <p:ph type="sldNum" sz="quarter" idx="11"/>
          </p:nvPr>
        </p:nvSpPr>
        <p:spPr/>
        <p:txBody>
          <a:bodyPr/>
          <a:lstStyle/>
          <a:p>
            <a:pPr>
              <a:defRPr/>
            </a:pPr>
            <a:fld id="{7B829505-C404-A846-9CAA-62B13CEE92C3}" type="slidenum">
              <a:rPr lang="en-US" altLang="en-US" smtClean="0"/>
              <a:pPr>
                <a:defRPr/>
              </a:pPr>
              <a:t>33</a:t>
            </a:fld>
            <a:endParaRPr lang="en-US" altLang="en-US"/>
          </a:p>
        </p:txBody>
      </p:sp>
      <p:sp>
        <p:nvSpPr>
          <p:cNvPr id="5" name="Rectangle 1">
            <a:extLst>
              <a:ext uri="{FF2B5EF4-FFF2-40B4-BE49-F238E27FC236}">
                <a16:creationId xmlns:a16="http://schemas.microsoft.com/office/drawing/2014/main" id="{CE01F758-5685-A933-9885-33A3B5DA3E00}"/>
              </a:ext>
            </a:extLst>
          </p:cNvPr>
          <p:cNvSpPr>
            <a:spLocks noChangeArrowheads="1"/>
          </p:cNvSpPr>
          <p:nvPr/>
        </p:nvSpPr>
        <p:spPr bwMode="auto">
          <a:xfrm>
            <a:off x="1524000" y="1416769"/>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1. Click on "Create a new Java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This will open a new window where you can set up your project.</a:t>
            </a:r>
          </a:p>
        </p:txBody>
      </p:sp>
      <p:pic>
        <p:nvPicPr>
          <p:cNvPr id="8" name="Picture 7">
            <a:extLst>
              <a:ext uri="{FF2B5EF4-FFF2-40B4-BE49-F238E27FC236}">
                <a16:creationId xmlns:a16="http://schemas.microsoft.com/office/drawing/2014/main" id="{881EAF12-FD9F-6110-6F8D-F0DEC5C8B4F5}"/>
              </a:ext>
            </a:extLst>
          </p:cNvPr>
          <p:cNvPicPr>
            <a:picLocks noChangeAspect="1"/>
          </p:cNvPicPr>
          <p:nvPr/>
        </p:nvPicPr>
        <p:blipFill rotWithShape="1">
          <a:blip r:embed="rId2"/>
          <a:srcRect l="-1" r="-1264" b="7916"/>
          <a:stretch/>
        </p:blipFill>
        <p:spPr>
          <a:xfrm>
            <a:off x="1728952" y="2390442"/>
            <a:ext cx="8734097" cy="4467559"/>
          </a:xfrm>
          <a:prstGeom prst="rect">
            <a:avLst/>
          </a:prstGeom>
        </p:spPr>
      </p:pic>
    </p:spTree>
    <p:extLst>
      <p:ext uri="{BB962C8B-B14F-4D97-AF65-F5344CB8AC3E}">
        <p14:creationId xmlns:p14="http://schemas.microsoft.com/office/powerpoint/2010/main" val="1800559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E48D7-BB44-0F50-4B6A-3C291DDEC65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748D13-8222-E560-FA17-2DB6EB530541}"/>
              </a:ext>
            </a:extLst>
          </p:cNvPr>
          <p:cNvPicPr>
            <a:picLocks noChangeAspect="1"/>
          </p:cNvPicPr>
          <p:nvPr/>
        </p:nvPicPr>
        <p:blipFill rotWithShape="1">
          <a:blip r:embed="rId2"/>
          <a:srcRect l="22874" t="17629" r="22874" b="7917"/>
          <a:stretch>
            <a:fillRect/>
          </a:stretch>
        </p:blipFill>
        <p:spPr>
          <a:xfrm>
            <a:off x="5644054" y="2979685"/>
            <a:ext cx="5023946" cy="3878316"/>
          </a:xfrm>
          <a:prstGeom prst="rect">
            <a:avLst/>
          </a:prstGeom>
        </p:spPr>
      </p:pic>
      <p:sp>
        <p:nvSpPr>
          <p:cNvPr id="2" name="Title 1">
            <a:extLst>
              <a:ext uri="{FF2B5EF4-FFF2-40B4-BE49-F238E27FC236}">
                <a16:creationId xmlns:a16="http://schemas.microsoft.com/office/drawing/2014/main" id="{016E7AB9-E97A-B7FF-E1C2-D5DE525152E0}"/>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390F732D-98AB-EAC6-4F5C-D3558ED2D3FF}"/>
              </a:ext>
            </a:extLst>
          </p:cNvPr>
          <p:cNvSpPr>
            <a:spLocks noGrp="1"/>
          </p:cNvSpPr>
          <p:nvPr>
            <p:ph type="sldNum" sz="quarter" idx="11"/>
          </p:nvPr>
        </p:nvSpPr>
        <p:spPr/>
        <p:txBody>
          <a:bodyPr/>
          <a:lstStyle/>
          <a:p>
            <a:pPr>
              <a:defRPr/>
            </a:pPr>
            <a:fld id="{7B829505-C404-A846-9CAA-62B13CEE92C3}" type="slidenum">
              <a:rPr lang="en-US" altLang="en-US" smtClean="0"/>
              <a:pPr>
                <a:defRPr/>
              </a:pPr>
              <a:t>34</a:t>
            </a:fld>
            <a:endParaRPr lang="en-US" altLang="en-US"/>
          </a:p>
        </p:txBody>
      </p:sp>
      <p:sp>
        <p:nvSpPr>
          <p:cNvPr id="5" name="Rectangle 1">
            <a:extLst>
              <a:ext uri="{FF2B5EF4-FFF2-40B4-BE49-F238E27FC236}">
                <a16:creationId xmlns:a16="http://schemas.microsoft.com/office/drawing/2014/main" id="{92018870-45A4-DC4C-9DC8-8C48EC98B74E}"/>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0E88DD80-B203-F690-AFF0-EFA7B4DDC9CD}"/>
              </a:ext>
            </a:extLst>
          </p:cNvPr>
          <p:cNvSpPr/>
          <p:nvPr/>
        </p:nvSpPr>
        <p:spPr>
          <a:xfrm>
            <a:off x="9207062" y="6633580"/>
            <a:ext cx="73572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7074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FAAF3-7572-92E6-D8E9-B6DE852E840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F951A61-6D08-68AF-4DDD-0190A8966CD7}"/>
              </a:ext>
            </a:extLst>
          </p:cNvPr>
          <p:cNvPicPr>
            <a:picLocks noChangeAspect="1"/>
          </p:cNvPicPr>
          <p:nvPr/>
        </p:nvPicPr>
        <p:blipFill rotWithShape="1">
          <a:blip r:embed="rId2"/>
          <a:srcRect l="26322" t="20793" r="25862" b="29004"/>
          <a:stretch>
            <a:fillRect/>
          </a:stretch>
        </p:blipFill>
        <p:spPr>
          <a:xfrm>
            <a:off x="4876972" y="3429000"/>
            <a:ext cx="5791028" cy="3420043"/>
          </a:xfrm>
          <a:prstGeom prst="rect">
            <a:avLst/>
          </a:prstGeom>
        </p:spPr>
      </p:pic>
      <p:sp>
        <p:nvSpPr>
          <p:cNvPr id="2" name="Title 1">
            <a:extLst>
              <a:ext uri="{FF2B5EF4-FFF2-40B4-BE49-F238E27FC236}">
                <a16:creationId xmlns:a16="http://schemas.microsoft.com/office/drawing/2014/main" id="{07CD2C45-71C9-C538-A66E-7BA50488944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0F285F88-B131-AD93-ABBA-073583025557}"/>
              </a:ext>
            </a:extLst>
          </p:cNvPr>
          <p:cNvSpPr>
            <a:spLocks noGrp="1"/>
          </p:cNvSpPr>
          <p:nvPr>
            <p:ph type="sldNum" sz="quarter" idx="11"/>
          </p:nvPr>
        </p:nvSpPr>
        <p:spPr/>
        <p:txBody>
          <a:bodyPr/>
          <a:lstStyle/>
          <a:p>
            <a:pPr>
              <a:defRPr/>
            </a:pPr>
            <a:fld id="{7B829505-C404-A846-9CAA-62B13CEE92C3}" type="slidenum">
              <a:rPr lang="en-US" altLang="en-US" smtClean="0"/>
              <a:pPr>
                <a:defRPr/>
              </a:pPr>
              <a:t>35</a:t>
            </a:fld>
            <a:endParaRPr lang="en-US" altLang="en-US"/>
          </a:p>
        </p:txBody>
      </p:sp>
      <p:sp>
        <p:nvSpPr>
          <p:cNvPr id="5" name="Rectangle 1">
            <a:extLst>
              <a:ext uri="{FF2B5EF4-FFF2-40B4-BE49-F238E27FC236}">
                <a16:creationId xmlns:a16="http://schemas.microsoft.com/office/drawing/2014/main" id="{C1E1DC57-DFED-2F88-A3AA-B9CDE7EB111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B6F8BF63-5BBE-5ACE-98CC-222120D84D99}"/>
              </a:ext>
            </a:extLst>
          </p:cNvPr>
          <p:cNvSpPr/>
          <p:nvPr/>
        </p:nvSpPr>
        <p:spPr>
          <a:xfrm>
            <a:off x="8755117" y="6419671"/>
            <a:ext cx="95661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40190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9D4AB-7B39-2807-614A-637118A5F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FA07F-9F49-C56E-EBF7-128BB448879B}"/>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635E6087-5A7F-6ABC-3C79-265A4E40C794}"/>
              </a:ext>
            </a:extLst>
          </p:cNvPr>
          <p:cNvSpPr>
            <a:spLocks noGrp="1"/>
          </p:cNvSpPr>
          <p:nvPr>
            <p:ph type="sldNum" sz="quarter" idx="11"/>
          </p:nvPr>
        </p:nvSpPr>
        <p:spPr/>
        <p:txBody>
          <a:bodyPr/>
          <a:lstStyle/>
          <a:p>
            <a:pPr>
              <a:defRPr/>
            </a:pPr>
            <a:fld id="{7B829505-C404-A846-9CAA-62B13CEE92C3}" type="slidenum">
              <a:rPr lang="en-US" altLang="en-US" smtClean="0"/>
              <a:pPr>
                <a:defRPr/>
              </a:pPr>
              <a:t>36</a:t>
            </a:fld>
            <a:endParaRPr lang="en-US" altLang="en-US"/>
          </a:p>
        </p:txBody>
      </p:sp>
      <p:sp>
        <p:nvSpPr>
          <p:cNvPr id="5" name="Rectangle 1">
            <a:extLst>
              <a:ext uri="{FF2B5EF4-FFF2-40B4-BE49-F238E27FC236}">
                <a16:creationId xmlns:a16="http://schemas.microsoft.com/office/drawing/2014/main" id="{5DFBF818-3F41-3C42-BA3A-4801838D30B1}"/>
              </a:ext>
            </a:extLst>
          </p:cNvPr>
          <p:cNvSpPr>
            <a:spLocks noChangeArrowheads="1"/>
          </p:cNvSpPr>
          <p:nvPr/>
        </p:nvSpPr>
        <p:spPr bwMode="auto">
          <a:xfrm>
            <a:off x="1502979" y="1106457"/>
            <a:ext cx="6421821" cy="407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500" b="1" dirty="0">
                <a:latin typeface="Calibri" panose="020F0502020204030204" pitchFamily="34" charset="0"/>
                <a:cs typeface="Calibri" panose="020F0502020204030204" pitchFamily="34" charset="0"/>
              </a:rPr>
              <a:t>3. Create a new Java class:</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File &gt;&gt; Open Projects from File Systems &gt;&gt; Directory &gt;&gt; Choose the Direct where the Project is Saved ‘e.g. C:\Users\gaming 15\eclipse-workspace\Welcome\</a:t>
            </a:r>
            <a:r>
              <a:rPr lang="en-US" altLang="en-US" sz="2500" dirty="0" err="1">
                <a:latin typeface="Calibri" panose="020F0502020204030204" pitchFamily="34" charset="0"/>
                <a:cs typeface="Calibri" panose="020F0502020204030204" pitchFamily="34" charset="0"/>
              </a:rPr>
              <a:t>src</a:t>
            </a:r>
            <a:r>
              <a:rPr lang="en-US" altLang="en-US" sz="2500" dirty="0">
                <a:latin typeface="Calibri" panose="020F0502020204030204" pitchFamily="34" charset="0"/>
                <a:cs typeface="Calibri" panose="020F0502020204030204" pitchFamily="34" charset="0"/>
              </a:rPr>
              <a:t>’</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Select Folder</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New &gt; Class.</a:t>
            </a:r>
          </a:p>
        </p:txBody>
      </p:sp>
      <p:pic>
        <p:nvPicPr>
          <p:cNvPr id="6" name="Picture 5">
            <a:extLst>
              <a:ext uri="{FF2B5EF4-FFF2-40B4-BE49-F238E27FC236}">
                <a16:creationId xmlns:a16="http://schemas.microsoft.com/office/drawing/2014/main" id="{C7B943C3-86F6-470D-45CF-B3BF50D21D84}"/>
              </a:ext>
            </a:extLst>
          </p:cNvPr>
          <p:cNvPicPr>
            <a:picLocks noChangeAspect="1"/>
          </p:cNvPicPr>
          <p:nvPr/>
        </p:nvPicPr>
        <p:blipFill rotWithShape="1">
          <a:blip r:embed="rId2"/>
          <a:srcRect r="86207" b="46781"/>
          <a:stretch/>
        </p:blipFill>
        <p:spPr>
          <a:xfrm>
            <a:off x="8008884" y="1086884"/>
            <a:ext cx="2659117" cy="5771117"/>
          </a:xfrm>
          <a:prstGeom prst="rect">
            <a:avLst/>
          </a:prstGeom>
        </p:spPr>
      </p:pic>
      <p:sp>
        <p:nvSpPr>
          <p:cNvPr id="7" name="Rectangle: Rounded Corners 6">
            <a:extLst>
              <a:ext uri="{FF2B5EF4-FFF2-40B4-BE49-F238E27FC236}">
                <a16:creationId xmlns:a16="http://schemas.microsoft.com/office/drawing/2014/main" id="{E6CCAF29-0CC5-AFCD-F21A-1EF753E2E050}"/>
              </a:ext>
            </a:extLst>
          </p:cNvPr>
          <p:cNvSpPr/>
          <p:nvPr/>
        </p:nvSpPr>
        <p:spPr>
          <a:xfrm>
            <a:off x="8135007" y="3142592"/>
            <a:ext cx="2448910"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EF55E218-8727-9CFF-DCF5-4518F5B97260}"/>
              </a:ext>
            </a:extLst>
          </p:cNvPr>
          <p:cNvSpPr/>
          <p:nvPr/>
        </p:nvSpPr>
        <p:spPr>
          <a:xfrm>
            <a:off x="8050926" y="1677102"/>
            <a:ext cx="441433"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6720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8DA6-AB98-5994-BAE9-767504763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954CD-5CFE-A8B3-BEE2-91FE15F03DA0}"/>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24100394-C993-3F59-9A1E-E4169DBA9416}"/>
              </a:ext>
            </a:extLst>
          </p:cNvPr>
          <p:cNvSpPr>
            <a:spLocks noGrp="1"/>
          </p:cNvSpPr>
          <p:nvPr>
            <p:ph type="sldNum" sz="quarter" idx="11"/>
          </p:nvPr>
        </p:nvSpPr>
        <p:spPr/>
        <p:txBody>
          <a:bodyPr/>
          <a:lstStyle/>
          <a:p>
            <a:pPr>
              <a:defRPr/>
            </a:pPr>
            <a:fld id="{7B829505-C404-A846-9CAA-62B13CEE92C3}" type="slidenum">
              <a:rPr lang="en-US" altLang="en-US" smtClean="0"/>
              <a:pPr>
                <a:defRPr/>
              </a:pPr>
              <a:t>37</a:t>
            </a:fld>
            <a:endParaRPr lang="en-US" altLang="en-US"/>
          </a:p>
        </p:txBody>
      </p:sp>
      <p:sp>
        <p:nvSpPr>
          <p:cNvPr id="5" name="Rectangle 1">
            <a:extLst>
              <a:ext uri="{FF2B5EF4-FFF2-40B4-BE49-F238E27FC236}">
                <a16:creationId xmlns:a16="http://schemas.microsoft.com/office/drawing/2014/main" id="{DA3E7D05-6F3B-1601-12C4-60934ECA1A39}"/>
              </a:ext>
            </a:extLst>
          </p:cNvPr>
          <p:cNvSpPr>
            <a:spLocks noChangeArrowheads="1"/>
          </p:cNvSpPr>
          <p:nvPr/>
        </p:nvSpPr>
        <p:spPr bwMode="auto">
          <a:xfrm>
            <a:off x="1502980" y="1264385"/>
            <a:ext cx="91650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class name (e.g., Welcome).</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Ensure the public static void main(String[] </a:t>
            </a:r>
            <a:r>
              <a:rPr lang="en-US" altLang="en-US" sz="2500" dirty="0" err="1">
                <a:latin typeface="Calibri" panose="020F0502020204030204" pitchFamily="34" charset="0"/>
                <a:cs typeface="Calibri" panose="020F0502020204030204" pitchFamily="34" charset="0"/>
              </a:rPr>
              <a:t>args</a:t>
            </a:r>
            <a:r>
              <a:rPr lang="en-US" altLang="en-US" sz="2500" dirty="0">
                <a:latin typeface="Calibri" panose="020F0502020204030204" pitchFamily="34" charset="0"/>
                <a:cs typeface="Calibri" panose="020F0502020204030204" pitchFamily="34" charset="0"/>
              </a:rPr>
              <a:t>) option is checked.</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Hide (Front Page)</a:t>
            </a:r>
          </a:p>
        </p:txBody>
      </p:sp>
      <p:pic>
        <p:nvPicPr>
          <p:cNvPr id="9" name="Picture 8">
            <a:extLst>
              <a:ext uri="{FF2B5EF4-FFF2-40B4-BE49-F238E27FC236}">
                <a16:creationId xmlns:a16="http://schemas.microsoft.com/office/drawing/2014/main" id="{6BC96523-CBDB-7F00-D523-53AEEFED707C}"/>
              </a:ext>
            </a:extLst>
          </p:cNvPr>
          <p:cNvPicPr>
            <a:picLocks noChangeAspect="1"/>
          </p:cNvPicPr>
          <p:nvPr/>
        </p:nvPicPr>
        <p:blipFill rotWithShape="1">
          <a:blip r:embed="rId2"/>
          <a:srcRect l="30000" t="19883" r="30115" b="28595"/>
          <a:stretch>
            <a:fillRect/>
          </a:stretch>
        </p:blipFill>
        <p:spPr>
          <a:xfrm>
            <a:off x="5948856" y="3429000"/>
            <a:ext cx="4719145" cy="3429001"/>
          </a:xfrm>
          <a:prstGeom prst="rect">
            <a:avLst/>
          </a:prstGeom>
        </p:spPr>
      </p:pic>
    </p:spTree>
    <p:extLst>
      <p:ext uri="{BB962C8B-B14F-4D97-AF65-F5344CB8AC3E}">
        <p14:creationId xmlns:p14="http://schemas.microsoft.com/office/powerpoint/2010/main" val="3447917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73912-DE07-FF87-4C4F-356BF16C0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5E3A4-12B8-412E-17D7-8298A30E3C81}"/>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4A751DF-83B7-D3FB-0ACC-544F8D31FB01}"/>
              </a:ext>
            </a:extLst>
          </p:cNvPr>
          <p:cNvSpPr>
            <a:spLocks noGrp="1"/>
          </p:cNvSpPr>
          <p:nvPr>
            <p:ph type="sldNum" sz="quarter" idx="11"/>
          </p:nvPr>
        </p:nvSpPr>
        <p:spPr/>
        <p:txBody>
          <a:bodyPr/>
          <a:lstStyle/>
          <a:p>
            <a:pPr>
              <a:defRPr/>
            </a:pPr>
            <a:fld id="{7B829505-C404-A846-9CAA-62B13CEE92C3}" type="slidenum">
              <a:rPr lang="en-US" altLang="en-US" smtClean="0"/>
              <a:pPr>
                <a:defRPr/>
              </a:pPr>
              <a:t>38</a:t>
            </a:fld>
            <a:endParaRPr lang="en-US" altLang="en-US"/>
          </a:p>
        </p:txBody>
      </p:sp>
      <p:sp>
        <p:nvSpPr>
          <p:cNvPr id="5" name="Rectangle 1">
            <a:extLst>
              <a:ext uri="{FF2B5EF4-FFF2-40B4-BE49-F238E27FC236}">
                <a16:creationId xmlns:a16="http://schemas.microsoft.com/office/drawing/2014/main" id="{50BCCBBB-B732-6E8E-13A1-5124E7DCB38F}"/>
              </a:ext>
            </a:extLst>
          </p:cNvPr>
          <p:cNvSpPr>
            <a:spLocks noChangeArrowheads="1"/>
          </p:cNvSpPr>
          <p:nvPr/>
        </p:nvSpPr>
        <p:spPr bwMode="auto">
          <a:xfrm>
            <a:off x="1524001" y="1264385"/>
            <a:ext cx="916502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dirty="0">
                <a:latin typeface="Calibri" panose="020F0502020204030204" pitchFamily="34" charset="0"/>
                <a:cs typeface="Calibri" panose="020F0502020204030204" pitchFamily="34" charset="0"/>
              </a:rPr>
              <a:t>4. Write your Java code:</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Copy and paste the code into the newly created class:</a:t>
            </a:r>
          </a:p>
        </p:txBody>
      </p:sp>
    </p:spTree>
    <p:extLst>
      <p:ext uri="{BB962C8B-B14F-4D97-AF65-F5344CB8AC3E}">
        <p14:creationId xmlns:p14="http://schemas.microsoft.com/office/powerpoint/2010/main" val="3282811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9244C6-2CA5-92C0-60F0-0B0C39119CD7}"/>
              </a:ext>
            </a:extLst>
          </p:cNvPr>
          <p:cNvPicPr>
            <a:picLocks noChangeAspect="1"/>
          </p:cNvPicPr>
          <p:nvPr/>
        </p:nvPicPr>
        <p:blipFill rotWithShape="1">
          <a:blip r:embed="rId3"/>
          <a:srcRect r="18293" b="9566"/>
          <a:stretch/>
        </p:blipFill>
        <p:spPr>
          <a:xfrm>
            <a:off x="5816450" y="12680"/>
            <a:ext cx="4851550" cy="3416320"/>
          </a:xfrm>
          <a:prstGeom prst="rect">
            <a:avLst/>
          </a:prstGeom>
          <a:ln>
            <a:solidFill>
              <a:srgbClr val="FF0000"/>
            </a:solidFill>
          </a:ln>
        </p:spPr>
      </p:pic>
      <p:sp>
        <p:nvSpPr>
          <p:cNvPr id="10" name="Rectangle 1">
            <a:extLst>
              <a:ext uri="{FF2B5EF4-FFF2-40B4-BE49-F238E27FC236}">
                <a16:creationId xmlns:a16="http://schemas.microsoft.com/office/drawing/2014/main" id="{E31FEDB5-40AE-FE56-24EF-C46DCA4CEE81}"/>
              </a:ext>
            </a:extLst>
          </p:cNvPr>
          <p:cNvSpPr>
            <a:spLocks noChangeArrowheads="1"/>
          </p:cNvSpPr>
          <p:nvPr/>
        </p:nvSpPr>
        <p:spPr bwMode="auto">
          <a:xfrm>
            <a:off x="1524000" y="3429000"/>
            <a:ext cx="9144000" cy="3416320"/>
          </a:xfrm>
          <a:prstGeom prst="rect">
            <a:avLst/>
          </a:prstGeom>
          <a:solidFill>
            <a:schemeClr val="bg1"/>
          </a:solidFill>
          <a:ln w="28575">
            <a:solidFill>
              <a:srgbClr val="FF0000"/>
            </a:solid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public class Welcome: Defines a public class named Welcome.</a:t>
            </a:r>
          </a:p>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public static void main(String[] </a:t>
            </a:r>
            <a:r>
              <a:rPr lang="en-US" altLang="en-US" sz="2400" dirty="0" err="1">
                <a:latin typeface="Calibri" panose="020F0502020204030204" pitchFamily="34" charset="0"/>
                <a:cs typeface="Calibri" panose="020F0502020204030204" pitchFamily="34" charset="0"/>
              </a:rPr>
              <a:t>args</a:t>
            </a:r>
            <a:r>
              <a:rPr lang="en-US" altLang="en-US" sz="2400" dirty="0">
                <a:latin typeface="Calibri" panose="020F0502020204030204" pitchFamily="34" charset="0"/>
                <a:cs typeface="Calibri" panose="020F0502020204030204" pitchFamily="34" charset="0"/>
              </a:rPr>
              <a:t>): The main method is the entry point of the program.</a:t>
            </a:r>
          </a:p>
          <a:p>
            <a:pPr eaLnBrk="0" fontAlgn="base" hangingPunct="0">
              <a:spcBef>
                <a:spcPct val="0"/>
              </a:spcBef>
              <a:spcAft>
                <a:spcPct val="0"/>
              </a:spcAft>
              <a:buFontTx/>
              <a:buChar char="•"/>
            </a:pPr>
            <a:r>
              <a:rPr lang="en-US" altLang="en-US" sz="2400" dirty="0">
                <a:latin typeface="Calibri" panose="020F0502020204030204" pitchFamily="34" charset="0"/>
                <a:cs typeface="Calibri" panose="020F0502020204030204" pitchFamily="34" charset="0"/>
              </a:rPr>
              <a:t> </a:t>
            </a:r>
            <a:r>
              <a:rPr lang="en-US" altLang="en-US" sz="2400" dirty="0" err="1">
                <a:latin typeface="Calibri" panose="020F0502020204030204" pitchFamily="34" charset="0"/>
                <a:cs typeface="Calibri" panose="020F0502020204030204" pitchFamily="34" charset="0"/>
              </a:rPr>
              <a:t>System.out.println</a:t>
            </a:r>
            <a:r>
              <a:rPr lang="en-US" altLang="en-US" sz="2400" dirty="0">
                <a:latin typeface="Calibri" panose="020F0502020204030204" pitchFamily="34" charset="0"/>
                <a:cs typeface="Calibri" panose="020F0502020204030204" pitchFamily="34" charset="0"/>
              </a:rPr>
              <a:t>("Welcome to Java!");: Prints the message "Welcome to Java!" to the console.</a:t>
            </a:r>
          </a:p>
          <a:p>
            <a:pPr eaLnBrk="0" fontAlgn="base" hangingPunct="0">
              <a:spcBef>
                <a:spcPct val="0"/>
              </a:spcBef>
              <a:spcAft>
                <a:spcPct val="0"/>
              </a:spcAft>
            </a:pPr>
            <a:r>
              <a:rPr lang="en-US" altLang="en-US" sz="2400" dirty="0">
                <a:latin typeface="Calibri" panose="020F0502020204030204" pitchFamily="34" charset="0"/>
                <a:cs typeface="Calibri" panose="020F0502020204030204" pitchFamily="34" charset="0"/>
              </a:rPr>
              <a:t>This simple program introduces you to the fundamental components of a Java program, such as classes, methods, and the standard output function. By running this program, you get a practical understanding of how Java code is structured and executed.</a:t>
            </a:r>
          </a:p>
        </p:txBody>
      </p:sp>
      <p:sp>
        <p:nvSpPr>
          <p:cNvPr id="12" name="TextBox 11">
            <a:extLst>
              <a:ext uri="{FF2B5EF4-FFF2-40B4-BE49-F238E27FC236}">
                <a16:creationId xmlns:a16="http://schemas.microsoft.com/office/drawing/2014/main" id="{E6093D3F-6323-BBDC-6024-F17A2A7C3B4A}"/>
              </a:ext>
            </a:extLst>
          </p:cNvPr>
          <p:cNvSpPr txBox="1"/>
          <p:nvPr/>
        </p:nvSpPr>
        <p:spPr>
          <a:xfrm>
            <a:off x="1524000" y="12680"/>
            <a:ext cx="4292450" cy="3416320"/>
          </a:xfrm>
          <a:prstGeom prst="rect">
            <a:avLst/>
          </a:prstGeom>
          <a:solidFill>
            <a:schemeClr val="bg1"/>
          </a:solidFill>
          <a:ln w="28575">
            <a:solidFill>
              <a:srgbClr val="FF0000"/>
            </a:solidFill>
          </a:ln>
        </p:spPr>
        <p:txBody>
          <a:bodyPr wrap="square">
            <a:spAutoFit/>
          </a:bodyPr>
          <a:lstStyle/>
          <a:p>
            <a:r>
              <a:rPr lang="en-US" b="1" dirty="0">
                <a:solidFill>
                  <a:srgbClr val="7F0055"/>
                </a:solidFill>
                <a:highlight>
                  <a:srgbClr val="FFFFFF"/>
                </a:highlight>
                <a:latin typeface="Consolas" panose="020B0609020204030204" pitchFamily="49" charset="0"/>
              </a:rPr>
              <a:t>package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welcome_to_java</a:t>
            </a:r>
            <a:r>
              <a:rPr lang="en-US" dirty="0">
                <a:solidFill>
                  <a:srgbClr val="000000"/>
                </a:solidFill>
                <a:highlight>
                  <a:srgbClr val="FFFFFF"/>
                </a:highlight>
                <a:latin typeface="Consolas" panose="020B0609020204030204" pitchFamily="49" charset="0"/>
              </a:rPr>
              <a:t>;</a:t>
            </a:r>
          </a:p>
          <a:p>
            <a:br>
              <a:rPr lang="en-US" dirty="0">
                <a:solidFill>
                  <a:srgbClr val="000000"/>
                </a:solidFill>
                <a:highlight>
                  <a:srgbClr val="FFFFFF"/>
                </a:highlight>
                <a:latin typeface="Consolas" panose="020B0609020204030204" pitchFamily="49" charset="0"/>
              </a:rPr>
            </a:br>
            <a:r>
              <a:rPr lang="en-US" b="1" dirty="0">
                <a:solidFill>
                  <a:srgbClr val="7F0055"/>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Welcome_to_Java</a:t>
            </a:r>
            <a:r>
              <a:rPr lang="en-US" dirty="0">
                <a:solidFill>
                  <a:srgbClr val="000000"/>
                </a:solidFill>
                <a:highlight>
                  <a:srgbClr val="FFFFFF"/>
                </a:highlight>
                <a:latin typeface="Consolas" panose="020B0609020204030204" pitchFamily="49" charset="0"/>
              </a:rPr>
              <a:t> {</a:t>
            </a:r>
          </a:p>
          <a:p>
            <a:endParaRPr lang="en-US" dirty="0">
              <a:solidFill>
                <a:srgbClr val="000000"/>
              </a:solidFill>
              <a:highlight>
                <a:srgbClr val="FFFFFF"/>
              </a:highlight>
              <a:latin typeface="Consolas" panose="020B0609020204030204" pitchFamily="49" charset="0"/>
            </a:endParaRPr>
          </a:p>
          <a:p>
            <a:r>
              <a:rPr lang="en-US" b="1" dirty="0">
                <a:solidFill>
                  <a:srgbClr val="7F0055"/>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static</a:t>
            </a:r>
            <a:r>
              <a:rPr lang="en-US" dirty="0">
                <a:solidFill>
                  <a:srgbClr val="000000"/>
                </a:solidFill>
                <a:highlight>
                  <a:srgbClr val="FFFFFF"/>
                </a:highlight>
                <a:latin typeface="Consolas" panose="020B0609020204030204" pitchFamily="49" charset="0"/>
              </a:rPr>
              <a:t> </a:t>
            </a:r>
            <a:r>
              <a:rPr lang="en-US" b="1" dirty="0">
                <a:solidFill>
                  <a:srgbClr val="7F0055"/>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main(String[] </a:t>
            </a:r>
            <a:r>
              <a:rPr lang="en-US" dirty="0" err="1">
                <a:solidFill>
                  <a:srgbClr val="6A3E3E"/>
                </a:solidFill>
                <a:highlight>
                  <a:srgbClr val="FFFFFF"/>
                </a:highlight>
                <a:latin typeface="Consolas" panose="020B0609020204030204" pitchFamily="49" charset="0"/>
              </a:rPr>
              <a:t>args</a:t>
            </a:r>
            <a:r>
              <a:rPr lang="en-US" dirty="0">
                <a:solidFill>
                  <a:srgbClr val="000000"/>
                </a:solidFill>
                <a:highlight>
                  <a:srgbClr val="FFFFFF"/>
                </a:highlight>
                <a:latin typeface="Consolas" panose="020B0609020204030204" pitchFamily="49" charset="0"/>
              </a:rPr>
              <a:t>) {</a:t>
            </a:r>
          </a:p>
          <a:p>
            <a:r>
              <a:rPr lang="en-US" dirty="0">
                <a:solidFill>
                  <a:srgbClr val="3F7F5F"/>
                </a:solidFill>
                <a:highlight>
                  <a:srgbClr val="FFFFFF"/>
                </a:highlight>
                <a:latin typeface="Consolas" panose="020B0609020204030204" pitchFamily="49" charset="0"/>
              </a:rPr>
              <a:t>// Comment</a:t>
            </a:r>
            <a:endParaRPr lang="en-US" dirty="0">
              <a:solidFill>
                <a:srgbClr val="000000"/>
              </a:solidFill>
              <a:highlight>
                <a:srgbClr val="FFFFFF"/>
              </a:highlight>
              <a:latin typeface="Consolas" panose="020B0609020204030204" pitchFamily="49" charset="0"/>
            </a:endParaRPr>
          </a:p>
          <a:p>
            <a:r>
              <a:rPr lang="en-US" dirty="0" err="1">
                <a:solidFill>
                  <a:srgbClr val="000000"/>
                </a:solidFill>
                <a:highlight>
                  <a:srgbClr val="FFFFFF"/>
                </a:highlight>
                <a:latin typeface="Consolas" panose="020B0609020204030204" pitchFamily="49" charset="0"/>
              </a:rPr>
              <a:t>System.</a:t>
            </a:r>
            <a:r>
              <a:rPr lang="en-US" b="1" i="1" dirty="0" err="1">
                <a:solidFill>
                  <a:srgbClr val="0000C0"/>
                </a:solidFill>
                <a:highlight>
                  <a:srgbClr val="FFFFFF"/>
                </a:highlight>
                <a:latin typeface="Consolas" panose="020B0609020204030204" pitchFamily="49" charset="0"/>
              </a:rPr>
              <a:t>out</a:t>
            </a:r>
            <a:r>
              <a:rPr lang="en-US" dirty="0" err="1">
                <a:solidFill>
                  <a:srgbClr val="000000"/>
                </a:solidFill>
                <a:highlight>
                  <a:srgbClr val="FFFFFF"/>
                </a:highlight>
                <a:latin typeface="Consolas" panose="020B0609020204030204" pitchFamily="49" charset="0"/>
              </a:rPr>
              <a:t>.println</a:t>
            </a:r>
            <a:r>
              <a:rPr lang="en-US" dirty="0">
                <a:solidFill>
                  <a:srgbClr val="000000"/>
                </a:solidFill>
                <a:highlight>
                  <a:srgbClr val="FFFFFF"/>
                </a:highlight>
                <a:latin typeface="Consolas" panose="020B0609020204030204" pitchFamily="49" charset="0"/>
              </a:rPr>
              <a:t>(</a:t>
            </a:r>
            <a:r>
              <a:rPr lang="en-US" dirty="0">
                <a:solidFill>
                  <a:srgbClr val="2A00FF"/>
                </a:solidFill>
                <a:highlight>
                  <a:srgbClr val="FFFFFF"/>
                </a:highlight>
                <a:latin typeface="Consolas" panose="020B0609020204030204" pitchFamily="49" charset="0"/>
              </a:rPr>
              <a:t>"Welcome to Java!"</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319737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437B-9BB4-77C1-EBAA-7FF0CF9BAF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19D4C5-63EB-7CBD-EA19-F713CEF6509B}"/>
              </a:ext>
            </a:extLst>
          </p:cNvPr>
          <p:cNvSpPr>
            <a:spLocks noGrp="1"/>
          </p:cNvSpPr>
          <p:nvPr>
            <p:ph idx="1"/>
          </p:nvPr>
        </p:nvSpPr>
        <p:spPr>
          <a:xfrm>
            <a:off x="2141035" y="780586"/>
            <a:ext cx="8301502" cy="1226634"/>
          </a:xfrm>
        </p:spPr>
        <p:txBody>
          <a:bodyPr>
            <a:noAutofit/>
          </a:bodyPr>
          <a:lstStyle/>
          <a:p>
            <a:pPr>
              <a:lnSpc>
                <a:spcPct val="150000"/>
              </a:lnSpc>
            </a:pPr>
            <a:r>
              <a:rPr lang="en-US" sz="2000" b="1" dirty="0"/>
              <a:t>Job Roles in Australia</a:t>
            </a:r>
          </a:p>
          <a:p>
            <a:pPr>
              <a:lnSpc>
                <a:spcPct val="150000"/>
              </a:lnSpc>
            </a:pPr>
            <a:r>
              <a:rPr lang="en-US" sz="2000" b="1" dirty="0">
                <a:hlinkClick r:id="rId2"/>
              </a:rPr>
              <a:t>Software &amp; Data Analyst Developer</a:t>
            </a:r>
            <a:endParaRPr lang="en-US" sz="2000" dirty="0"/>
          </a:p>
        </p:txBody>
      </p:sp>
      <p:sp>
        <p:nvSpPr>
          <p:cNvPr id="7" name="Title 1">
            <a:extLst>
              <a:ext uri="{FF2B5EF4-FFF2-40B4-BE49-F238E27FC236}">
                <a16:creationId xmlns:a16="http://schemas.microsoft.com/office/drawing/2014/main" id="{05A8E2C9-432C-2CCF-352B-C92339E3A573}"/>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pic>
        <p:nvPicPr>
          <p:cNvPr id="8" name="Picture 7">
            <a:extLst>
              <a:ext uri="{FF2B5EF4-FFF2-40B4-BE49-F238E27FC236}">
                <a16:creationId xmlns:a16="http://schemas.microsoft.com/office/drawing/2014/main" id="{423B3747-0F5B-5BFB-D57B-0C507A6E35CF}"/>
              </a:ext>
            </a:extLst>
          </p:cNvPr>
          <p:cNvPicPr>
            <a:picLocks noChangeAspect="1"/>
          </p:cNvPicPr>
          <p:nvPr/>
        </p:nvPicPr>
        <p:blipFill>
          <a:blip r:embed="rId3"/>
          <a:srcRect t="8657" b="16585"/>
          <a:stretch>
            <a:fillRect/>
          </a:stretch>
        </p:blipFill>
        <p:spPr>
          <a:xfrm>
            <a:off x="642658" y="2007220"/>
            <a:ext cx="11298255" cy="4751044"/>
          </a:xfrm>
          <a:prstGeom prst="rect">
            <a:avLst/>
          </a:prstGeom>
        </p:spPr>
      </p:pic>
    </p:spTree>
    <p:extLst>
      <p:ext uri="{BB962C8B-B14F-4D97-AF65-F5344CB8AC3E}">
        <p14:creationId xmlns:p14="http://schemas.microsoft.com/office/powerpoint/2010/main" val="770391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40</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416769"/>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1. Click on "Create a new Java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This will open a new window where you can set up your project.</a:t>
            </a:r>
          </a:p>
        </p:txBody>
      </p:sp>
      <p:pic>
        <p:nvPicPr>
          <p:cNvPr id="8" name="Picture 7">
            <a:extLst>
              <a:ext uri="{FF2B5EF4-FFF2-40B4-BE49-F238E27FC236}">
                <a16:creationId xmlns:a16="http://schemas.microsoft.com/office/drawing/2014/main" id="{4AAE4D91-CE87-FC9C-9125-9640E7D13901}"/>
              </a:ext>
            </a:extLst>
          </p:cNvPr>
          <p:cNvPicPr>
            <a:picLocks noChangeAspect="1"/>
          </p:cNvPicPr>
          <p:nvPr/>
        </p:nvPicPr>
        <p:blipFill rotWithShape="1">
          <a:blip r:embed="rId2"/>
          <a:srcRect l="-1" r="-1264" b="7916"/>
          <a:stretch/>
        </p:blipFill>
        <p:spPr>
          <a:xfrm>
            <a:off x="1728952" y="2390442"/>
            <a:ext cx="8734097" cy="4467559"/>
          </a:xfrm>
          <a:prstGeom prst="rect">
            <a:avLst/>
          </a:prstGeom>
        </p:spPr>
      </p:pic>
    </p:spTree>
    <p:extLst>
      <p:ext uri="{BB962C8B-B14F-4D97-AF65-F5344CB8AC3E}">
        <p14:creationId xmlns:p14="http://schemas.microsoft.com/office/powerpoint/2010/main" val="1385216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C77D43-DA27-FB7B-C20A-06DF30B6F6D5}"/>
              </a:ext>
            </a:extLst>
          </p:cNvPr>
          <p:cNvPicPr>
            <a:picLocks noChangeAspect="1"/>
          </p:cNvPicPr>
          <p:nvPr/>
        </p:nvPicPr>
        <p:blipFill rotWithShape="1">
          <a:blip r:embed="rId2"/>
          <a:srcRect l="22874" t="90" r="22874" b="7917"/>
          <a:stretch/>
        </p:blipFill>
        <p:spPr>
          <a:xfrm>
            <a:off x="5644054" y="2066083"/>
            <a:ext cx="5023946" cy="4791918"/>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41</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9207062" y="6633580"/>
            <a:ext cx="73572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5707115" y="2764223"/>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5368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06090E-3FC1-5EFA-01F1-4DE5944DD340}"/>
              </a:ext>
            </a:extLst>
          </p:cNvPr>
          <p:cNvPicPr>
            <a:picLocks noChangeAspect="1"/>
          </p:cNvPicPr>
          <p:nvPr/>
        </p:nvPicPr>
        <p:blipFill rotWithShape="1">
          <a:blip r:embed="rId2"/>
          <a:srcRect l="26322" t="1316" r="25862" b="29003"/>
          <a:stretch/>
        </p:blipFill>
        <p:spPr>
          <a:xfrm>
            <a:off x="4876972" y="2102070"/>
            <a:ext cx="5791028" cy="4746973"/>
          </a:xfrm>
          <a:prstGeom prst="rect">
            <a:avLst/>
          </a:prstGeom>
        </p:spPr>
      </p:pic>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42</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0" y="1264386"/>
            <a:ext cx="9144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2. Set up the new project:</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project name (e.g., </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p:txBody>
      </p:sp>
      <p:sp>
        <p:nvSpPr>
          <p:cNvPr id="10" name="Rectangle: Rounded Corners 9">
            <a:extLst>
              <a:ext uri="{FF2B5EF4-FFF2-40B4-BE49-F238E27FC236}">
                <a16:creationId xmlns:a16="http://schemas.microsoft.com/office/drawing/2014/main" id="{AE3A15FC-DCBA-C07D-23F0-4B39D1256108}"/>
              </a:ext>
            </a:extLst>
          </p:cNvPr>
          <p:cNvSpPr/>
          <p:nvPr/>
        </p:nvSpPr>
        <p:spPr>
          <a:xfrm>
            <a:off x="8755117" y="6419671"/>
            <a:ext cx="956614"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E258E418-22E0-CBCA-CF14-D6388C3955E9}"/>
              </a:ext>
            </a:extLst>
          </p:cNvPr>
          <p:cNvSpPr/>
          <p:nvPr/>
        </p:nvSpPr>
        <p:spPr>
          <a:xfrm>
            <a:off x="4876973" y="2992032"/>
            <a:ext cx="4834759" cy="21546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95202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43</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02980" y="1086884"/>
            <a:ext cx="642182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3. Create a new Java class:</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File &gt;&gt; Open Projects from File Systems &gt;&gt; Directory &gt;&gt; Choose the Direct where the Project is Saved ‘e.g. C:\Users\gaming 15\eclipse-workspace\</a:t>
            </a:r>
            <a:r>
              <a:rPr lang="en-US" altLang="en-US" sz="2500" dirty="0" err="1">
                <a:latin typeface="Calibri" panose="020F0502020204030204" pitchFamily="34" charset="0"/>
                <a:cs typeface="Calibri" panose="020F0502020204030204" pitchFamily="34" charset="0"/>
              </a:rPr>
              <a:t>UserInputOutputProject</a:t>
            </a:r>
            <a:r>
              <a:rPr lang="en-US" altLang="en-US" sz="2500" dirty="0">
                <a:latin typeface="Calibri" panose="020F0502020204030204" pitchFamily="34" charset="0"/>
                <a:cs typeface="Calibri" panose="020F0502020204030204" pitchFamily="34" charset="0"/>
              </a:rPr>
              <a:t>\</a:t>
            </a:r>
            <a:r>
              <a:rPr lang="en-US" altLang="en-US" sz="2500" dirty="0" err="1">
                <a:latin typeface="Calibri" panose="020F0502020204030204" pitchFamily="34" charset="0"/>
                <a:cs typeface="Calibri" panose="020F0502020204030204" pitchFamily="34" charset="0"/>
              </a:rPr>
              <a:t>src</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Select Folder</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New &gt; Class.</a:t>
            </a:r>
          </a:p>
        </p:txBody>
      </p:sp>
      <p:pic>
        <p:nvPicPr>
          <p:cNvPr id="6" name="Picture 5">
            <a:extLst>
              <a:ext uri="{FF2B5EF4-FFF2-40B4-BE49-F238E27FC236}">
                <a16:creationId xmlns:a16="http://schemas.microsoft.com/office/drawing/2014/main" id="{810388A2-F998-8298-DEF8-5B0D4377C06A}"/>
              </a:ext>
            </a:extLst>
          </p:cNvPr>
          <p:cNvPicPr>
            <a:picLocks noChangeAspect="1"/>
          </p:cNvPicPr>
          <p:nvPr/>
        </p:nvPicPr>
        <p:blipFill rotWithShape="1">
          <a:blip r:embed="rId2"/>
          <a:srcRect r="86207" b="46781"/>
          <a:stretch/>
        </p:blipFill>
        <p:spPr>
          <a:xfrm>
            <a:off x="8008884" y="1086884"/>
            <a:ext cx="2659117" cy="5771117"/>
          </a:xfrm>
          <a:prstGeom prst="rect">
            <a:avLst/>
          </a:prstGeom>
        </p:spPr>
      </p:pic>
      <p:sp>
        <p:nvSpPr>
          <p:cNvPr id="7" name="Rectangle: Rounded Corners 6">
            <a:extLst>
              <a:ext uri="{FF2B5EF4-FFF2-40B4-BE49-F238E27FC236}">
                <a16:creationId xmlns:a16="http://schemas.microsoft.com/office/drawing/2014/main" id="{40C0FC55-9019-8FFD-D396-50FD33A382BA}"/>
              </a:ext>
            </a:extLst>
          </p:cNvPr>
          <p:cNvSpPr/>
          <p:nvPr/>
        </p:nvSpPr>
        <p:spPr>
          <a:xfrm>
            <a:off x="8135007" y="3142592"/>
            <a:ext cx="2448910"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D2C8C3E3-4F51-91C7-432E-F956F74991C4}"/>
              </a:ext>
            </a:extLst>
          </p:cNvPr>
          <p:cNvSpPr/>
          <p:nvPr/>
        </p:nvSpPr>
        <p:spPr>
          <a:xfrm>
            <a:off x="8050926" y="1677102"/>
            <a:ext cx="441433" cy="220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870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44</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02980" y="1264385"/>
            <a:ext cx="91650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Enter a class name (e.g., </a:t>
            </a:r>
            <a:r>
              <a:rPr lang="en-US" altLang="en-US" sz="2500" dirty="0" err="1">
                <a:latin typeface="Calibri" panose="020F0502020204030204" pitchFamily="34" charset="0"/>
                <a:cs typeface="Calibri" panose="020F0502020204030204" pitchFamily="34" charset="0"/>
              </a:rPr>
              <a:t>UserInputOutput</a:t>
            </a:r>
            <a:r>
              <a:rPr lang="en-US" altLang="en-US" sz="25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Ensure the public static void main(String[] </a:t>
            </a:r>
            <a:r>
              <a:rPr lang="en-US" altLang="en-US" sz="2500" dirty="0" err="1">
                <a:latin typeface="Calibri" panose="020F0502020204030204" pitchFamily="34" charset="0"/>
                <a:cs typeface="Calibri" panose="020F0502020204030204" pitchFamily="34" charset="0"/>
              </a:rPr>
              <a:t>args</a:t>
            </a:r>
            <a:r>
              <a:rPr lang="en-US" altLang="en-US" sz="2500" dirty="0">
                <a:latin typeface="Calibri" panose="020F0502020204030204" pitchFamily="34" charset="0"/>
                <a:cs typeface="Calibri" panose="020F0502020204030204" pitchFamily="34" charset="0"/>
              </a:rPr>
              <a:t>) option is checked.</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Finish.</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Click on Hide (Front Page)</a:t>
            </a:r>
          </a:p>
        </p:txBody>
      </p:sp>
      <p:pic>
        <p:nvPicPr>
          <p:cNvPr id="9" name="Picture 8">
            <a:extLst>
              <a:ext uri="{FF2B5EF4-FFF2-40B4-BE49-F238E27FC236}">
                <a16:creationId xmlns:a16="http://schemas.microsoft.com/office/drawing/2014/main" id="{D9E0DB94-28BF-9CFC-7ADC-C36CEBBEF2CA}"/>
              </a:ext>
            </a:extLst>
          </p:cNvPr>
          <p:cNvPicPr>
            <a:picLocks noChangeAspect="1"/>
          </p:cNvPicPr>
          <p:nvPr/>
        </p:nvPicPr>
        <p:blipFill rotWithShape="1">
          <a:blip r:embed="rId2"/>
          <a:srcRect l="30000" r="30115" b="28595"/>
          <a:stretch/>
        </p:blipFill>
        <p:spPr>
          <a:xfrm>
            <a:off x="5948856" y="2105708"/>
            <a:ext cx="4719145" cy="4752293"/>
          </a:xfrm>
          <a:prstGeom prst="rect">
            <a:avLst/>
          </a:prstGeom>
        </p:spPr>
      </p:pic>
    </p:spTree>
    <p:extLst>
      <p:ext uri="{BB962C8B-B14F-4D97-AF65-F5344CB8AC3E}">
        <p14:creationId xmlns:p14="http://schemas.microsoft.com/office/powerpoint/2010/main" val="3632291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E88-6AD8-AED5-0FE5-B4144D5F9D89}"/>
              </a:ext>
            </a:extLst>
          </p:cNvPr>
          <p:cNvSpPr>
            <a:spLocks noGrp="1"/>
          </p:cNvSpPr>
          <p:nvPr>
            <p:ph type="title"/>
          </p:nvPr>
        </p:nvSpPr>
        <p:spPr>
          <a:xfrm>
            <a:off x="1524001" y="1"/>
            <a:ext cx="7598979" cy="1264385"/>
          </a:xfrm>
        </p:spPr>
        <p:txBody>
          <a:bodyPr>
            <a:normAutofit fontScale="90000"/>
          </a:bodyPr>
          <a:lstStyle/>
          <a:p>
            <a:r>
              <a:rPr lang="en-US" dirty="0"/>
              <a:t>Simple User Input and Output Analysis in Java</a:t>
            </a:r>
            <a:endParaRPr lang="en-AU" dirty="0"/>
          </a:p>
        </p:txBody>
      </p:sp>
      <p:sp>
        <p:nvSpPr>
          <p:cNvPr id="4" name="Slide Number Placeholder 3">
            <a:extLst>
              <a:ext uri="{FF2B5EF4-FFF2-40B4-BE49-F238E27FC236}">
                <a16:creationId xmlns:a16="http://schemas.microsoft.com/office/drawing/2014/main" id="{BBCB9E20-41C6-6814-BA03-6B96A6B72992}"/>
              </a:ext>
            </a:extLst>
          </p:cNvPr>
          <p:cNvSpPr>
            <a:spLocks noGrp="1"/>
          </p:cNvSpPr>
          <p:nvPr>
            <p:ph type="sldNum" sz="quarter" idx="11"/>
          </p:nvPr>
        </p:nvSpPr>
        <p:spPr/>
        <p:txBody>
          <a:bodyPr/>
          <a:lstStyle/>
          <a:p>
            <a:pPr>
              <a:defRPr/>
            </a:pPr>
            <a:fld id="{7B829505-C404-A846-9CAA-62B13CEE92C3}" type="slidenum">
              <a:rPr lang="en-US" altLang="en-US" smtClean="0"/>
              <a:pPr>
                <a:defRPr/>
              </a:pPr>
              <a:t>45</a:t>
            </a:fld>
            <a:endParaRPr lang="en-US" altLang="en-US"/>
          </a:p>
        </p:txBody>
      </p:sp>
      <p:sp>
        <p:nvSpPr>
          <p:cNvPr id="5" name="Rectangle 1">
            <a:extLst>
              <a:ext uri="{FF2B5EF4-FFF2-40B4-BE49-F238E27FC236}">
                <a16:creationId xmlns:a16="http://schemas.microsoft.com/office/drawing/2014/main" id="{8C07CDF0-2119-791A-D88F-5D7D3FB3683D}"/>
              </a:ext>
            </a:extLst>
          </p:cNvPr>
          <p:cNvSpPr>
            <a:spLocks noChangeArrowheads="1"/>
          </p:cNvSpPr>
          <p:nvPr/>
        </p:nvSpPr>
        <p:spPr bwMode="auto">
          <a:xfrm>
            <a:off x="1524001" y="1264385"/>
            <a:ext cx="916502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dirty="0">
                <a:latin typeface="Calibri" panose="020F0502020204030204" pitchFamily="34" charset="0"/>
                <a:cs typeface="Calibri" panose="020F0502020204030204" pitchFamily="34" charset="0"/>
              </a:rPr>
              <a:t>4. Write your Java code:</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Copy and paste the code into the newly created class:</a:t>
            </a:r>
          </a:p>
        </p:txBody>
      </p:sp>
      <p:pic>
        <p:nvPicPr>
          <p:cNvPr id="6" name="Picture 5">
            <a:extLst>
              <a:ext uri="{FF2B5EF4-FFF2-40B4-BE49-F238E27FC236}">
                <a16:creationId xmlns:a16="http://schemas.microsoft.com/office/drawing/2014/main" id="{21BC6A3E-C526-2D84-4F67-ADB6966EAABC}"/>
              </a:ext>
            </a:extLst>
          </p:cNvPr>
          <p:cNvPicPr>
            <a:picLocks noChangeAspect="1"/>
          </p:cNvPicPr>
          <p:nvPr/>
        </p:nvPicPr>
        <p:blipFill rotWithShape="1">
          <a:blip r:embed="rId2"/>
          <a:srcRect b="6845"/>
          <a:stretch/>
        </p:blipFill>
        <p:spPr>
          <a:xfrm>
            <a:off x="1534510" y="2066554"/>
            <a:ext cx="9144000" cy="4791447"/>
          </a:xfrm>
          <a:prstGeom prst="rect">
            <a:avLst/>
          </a:prstGeom>
        </p:spPr>
      </p:pic>
    </p:spTree>
    <p:extLst>
      <p:ext uri="{BB962C8B-B14F-4D97-AF65-F5344CB8AC3E}">
        <p14:creationId xmlns:p14="http://schemas.microsoft.com/office/powerpoint/2010/main" val="4005250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1" y="1687354"/>
            <a:ext cx="9004803"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pic>
        <p:nvPicPr>
          <p:cNvPr id="10" name="Picture 9">
            <a:extLst>
              <a:ext uri="{FF2B5EF4-FFF2-40B4-BE49-F238E27FC236}">
                <a16:creationId xmlns:a16="http://schemas.microsoft.com/office/drawing/2014/main" id="{CDD92B20-5416-8B09-932D-4A8D582A5D9D}"/>
              </a:ext>
            </a:extLst>
          </p:cNvPr>
          <p:cNvPicPr>
            <a:picLocks noChangeAspect="1"/>
          </p:cNvPicPr>
          <p:nvPr/>
        </p:nvPicPr>
        <p:blipFill rotWithShape="1">
          <a:blip r:embed="rId2"/>
          <a:srcRect r="21724" b="34521"/>
          <a:stretch/>
        </p:blipFill>
        <p:spPr>
          <a:xfrm>
            <a:off x="5895278" y="0"/>
            <a:ext cx="4783873" cy="2251002"/>
          </a:xfrm>
          <a:prstGeom prst="rect">
            <a:avLst/>
          </a:prstGeom>
          <a:ln>
            <a:solidFill>
              <a:schemeClr val="accent1"/>
            </a:solidFill>
          </a:ln>
        </p:spPr>
      </p:pic>
      <p:pic>
        <p:nvPicPr>
          <p:cNvPr id="12" name="Picture 11">
            <a:extLst>
              <a:ext uri="{FF2B5EF4-FFF2-40B4-BE49-F238E27FC236}">
                <a16:creationId xmlns:a16="http://schemas.microsoft.com/office/drawing/2014/main" id="{697C51AE-71D8-1566-49EE-773F3C02DE33}"/>
              </a:ext>
            </a:extLst>
          </p:cNvPr>
          <p:cNvPicPr>
            <a:picLocks noChangeAspect="1"/>
          </p:cNvPicPr>
          <p:nvPr/>
        </p:nvPicPr>
        <p:blipFill rotWithShape="1">
          <a:blip r:embed="rId3"/>
          <a:srcRect l="760" t="16139" r="29635" b="31680"/>
          <a:stretch/>
        </p:blipFill>
        <p:spPr>
          <a:xfrm>
            <a:off x="1524000" y="1"/>
            <a:ext cx="4360127" cy="1784194"/>
          </a:xfrm>
          <a:prstGeom prst="rect">
            <a:avLst/>
          </a:prstGeom>
          <a:ln>
            <a:solidFill>
              <a:schemeClr val="accent1"/>
            </a:solidFill>
          </a:ln>
        </p:spPr>
      </p:pic>
    </p:spTree>
    <p:extLst>
      <p:ext uri="{BB962C8B-B14F-4D97-AF65-F5344CB8AC3E}">
        <p14:creationId xmlns:p14="http://schemas.microsoft.com/office/powerpoint/2010/main" val="4164295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411450"/>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1. Import Statement: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import </a:t>
            </a:r>
            <a:r>
              <a:rPr lang="en-US" altLang="en-US" sz="2200" dirty="0" err="1">
                <a:latin typeface="Calibri" panose="020F0502020204030204" pitchFamily="34" charset="0"/>
                <a:cs typeface="Calibri" panose="020F0502020204030204" pitchFamily="34" charset="0"/>
              </a:rPr>
              <a:t>java.util.Scanner</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imports the Scanner class, which is used for reading input from the user.</a:t>
            </a:r>
          </a:p>
        </p:txBody>
      </p:sp>
    </p:spTree>
    <p:extLst>
      <p:ext uri="{BB962C8B-B14F-4D97-AF65-F5344CB8AC3E}">
        <p14:creationId xmlns:p14="http://schemas.microsoft.com/office/powerpoint/2010/main" val="1340171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580727"/>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2. Class Declaration:</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public class </a:t>
            </a:r>
            <a:r>
              <a:rPr lang="en-US" altLang="en-US" sz="2200" dirty="0" err="1">
                <a:latin typeface="Calibri" panose="020F0502020204030204" pitchFamily="34" charset="0"/>
                <a:cs typeface="Calibri" panose="020F0502020204030204" pitchFamily="34" charset="0"/>
              </a:rPr>
              <a:t>UserInputOutput</a:t>
            </a:r>
            <a:r>
              <a:rPr lang="en-US" altLang="en-US" sz="2200" dirty="0">
                <a:latin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declares a public class named </a:t>
            </a:r>
            <a:r>
              <a:rPr lang="en-US" altLang="en-US" sz="2200" dirty="0" err="1">
                <a:latin typeface="Calibri" panose="020F0502020204030204" pitchFamily="34" charset="0"/>
                <a:cs typeface="Calibri" panose="020F0502020204030204" pitchFamily="34" charset="0"/>
              </a:rPr>
              <a:t>UserInputOutput</a:t>
            </a:r>
            <a:endParaRPr lang="en-US" alt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44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580726"/>
            <a:ext cx="9144000" cy="110799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3. Main Method:</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public static void main(String[] </a:t>
            </a:r>
            <a:r>
              <a:rPr lang="en-US" altLang="en-US" sz="2200" dirty="0" err="1">
                <a:latin typeface="Calibri" panose="020F0502020204030204" pitchFamily="34" charset="0"/>
                <a:cs typeface="Calibri" panose="020F0502020204030204" pitchFamily="34" charset="0"/>
              </a:rPr>
              <a:t>args</a:t>
            </a:r>
            <a:r>
              <a:rPr lang="en-US" altLang="en-US" sz="2200" dirty="0">
                <a:latin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is the entry point of the program where execution begins.</a:t>
            </a:r>
          </a:p>
        </p:txBody>
      </p:sp>
    </p:spTree>
    <p:extLst>
      <p:ext uri="{BB962C8B-B14F-4D97-AF65-F5344CB8AC3E}">
        <p14:creationId xmlns:p14="http://schemas.microsoft.com/office/powerpoint/2010/main" val="70302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DD5F-2264-3832-E2D4-671F3556F9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089092-9E2C-0539-D889-4A9D82F19BAC}"/>
              </a:ext>
            </a:extLst>
          </p:cNvPr>
          <p:cNvSpPr>
            <a:spLocks noGrp="1"/>
          </p:cNvSpPr>
          <p:nvPr>
            <p:ph idx="1"/>
          </p:nvPr>
        </p:nvSpPr>
        <p:spPr>
          <a:xfrm>
            <a:off x="2141035" y="780586"/>
            <a:ext cx="8301502" cy="1226634"/>
          </a:xfrm>
        </p:spPr>
        <p:txBody>
          <a:bodyPr>
            <a:noAutofit/>
          </a:bodyPr>
          <a:lstStyle/>
          <a:p>
            <a:pPr>
              <a:lnSpc>
                <a:spcPct val="150000"/>
              </a:lnSpc>
            </a:pPr>
            <a:r>
              <a:rPr lang="en-US" sz="2000" b="1" dirty="0"/>
              <a:t>Job Roles in Australia</a:t>
            </a:r>
          </a:p>
          <a:p>
            <a:pPr>
              <a:lnSpc>
                <a:spcPct val="150000"/>
              </a:lnSpc>
            </a:pPr>
            <a:r>
              <a:rPr lang="en-US" sz="2000" b="1" dirty="0">
                <a:hlinkClick r:id="rId2"/>
              </a:rPr>
              <a:t>Software &amp; Data Analyst Developer</a:t>
            </a:r>
            <a:endParaRPr lang="en-US" sz="2000" dirty="0"/>
          </a:p>
        </p:txBody>
      </p:sp>
      <p:sp>
        <p:nvSpPr>
          <p:cNvPr id="7" name="Title 1">
            <a:extLst>
              <a:ext uri="{FF2B5EF4-FFF2-40B4-BE49-F238E27FC236}">
                <a16:creationId xmlns:a16="http://schemas.microsoft.com/office/drawing/2014/main" id="{AE32D8D0-5D60-348D-571C-26766500C9B3}"/>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pic>
        <p:nvPicPr>
          <p:cNvPr id="4" name="Picture 3">
            <a:extLst>
              <a:ext uri="{FF2B5EF4-FFF2-40B4-BE49-F238E27FC236}">
                <a16:creationId xmlns:a16="http://schemas.microsoft.com/office/drawing/2014/main" id="{F9FDA288-0142-2CB6-C37E-41590ABF7028}"/>
              </a:ext>
            </a:extLst>
          </p:cNvPr>
          <p:cNvPicPr>
            <a:picLocks noChangeAspect="1"/>
          </p:cNvPicPr>
          <p:nvPr/>
        </p:nvPicPr>
        <p:blipFill>
          <a:blip r:embed="rId3"/>
          <a:srcRect t="8657" b="21138"/>
          <a:stretch>
            <a:fillRect/>
          </a:stretch>
        </p:blipFill>
        <p:spPr>
          <a:xfrm>
            <a:off x="0" y="2043361"/>
            <a:ext cx="12192000" cy="4814639"/>
          </a:xfrm>
          <a:prstGeom prst="rect">
            <a:avLst/>
          </a:prstGeom>
        </p:spPr>
      </p:pic>
    </p:spTree>
    <p:extLst>
      <p:ext uri="{BB962C8B-B14F-4D97-AF65-F5344CB8AC3E}">
        <p14:creationId xmlns:p14="http://schemas.microsoft.com/office/powerpoint/2010/main" val="4216041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1524000" y="5411449"/>
            <a:ext cx="9144000" cy="144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4. Scanner Object Creation:</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Scanner </a:t>
            </a:r>
            <a:r>
              <a:rPr lang="en-US" altLang="en-US" sz="2200" dirty="0" err="1">
                <a:latin typeface="Calibri" panose="020F0502020204030204" pitchFamily="34" charset="0"/>
                <a:cs typeface="Calibri" panose="020F0502020204030204" pitchFamily="34" charset="0"/>
              </a:rPr>
              <a:t>scanner</a:t>
            </a:r>
            <a:r>
              <a:rPr lang="en-US" altLang="en-US" sz="2200" dirty="0">
                <a:latin typeface="Calibri" panose="020F0502020204030204" pitchFamily="34" charset="0"/>
                <a:cs typeface="Calibri" panose="020F0502020204030204" pitchFamily="34" charset="0"/>
              </a:rPr>
              <a:t> = new Scanner(System.in);</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creates a Scanner object to read input from the standard input stream (keyboard).</a:t>
            </a:r>
          </a:p>
        </p:txBody>
      </p:sp>
    </p:spTree>
    <p:extLst>
      <p:ext uri="{BB962C8B-B14F-4D97-AF65-F5344CB8AC3E}">
        <p14:creationId xmlns:p14="http://schemas.microsoft.com/office/powerpoint/2010/main" val="2018775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2081562"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5. Prompting for Input: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System.out.print</a:t>
            </a:r>
            <a:r>
              <a:rPr lang="en-US" altLang="en-US" sz="2200" dirty="0">
                <a:latin typeface="Calibri" panose="020F0502020204030204" pitchFamily="34" charset="0"/>
                <a:cs typeface="Calibri" panose="020F0502020204030204" pitchFamily="34" charset="0"/>
              </a:rPr>
              <a:t>("Enter your name: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prompts the user to enter their name.</a:t>
            </a:r>
          </a:p>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6. Reading Input: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String name = </a:t>
            </a:r>
            <a:r>
              <a:rPr lang="en-US" altLang="en-US" sz="2200" dirty="0" err="1">
                <a:latin typeface="Calibri" panose="020F0502020204030204" pitchFamily="34" charset="0"/>
                <a:cs typeface="Calibri" panose="020F0502020204030204" pitchFamily="34" charset="0"/>
              </a:rPr>
              <a:t>scanner.nextLine</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reads the user's input and stores it in a variable named name.</a:t>
            </a:r>
          </a:p>
        </p:txBody>
      </p:sp>
    </p:spTree>
    <p:extLst>
      <p:ext uri="{BB962C8B-B14F-4D97-AF65-F5344CB8AC3E}">
        <p14:creationId xmlns:p14="http://schemas.microsoft.com/office/powerpoint/2010/main" val="1068448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CEDE56-7161-405E-1AC6-2D85B7206BF0}"/>
              </a:ext>
            </a:extLst>
          </p:cNvPr>
          <p:cNvSpPr txBox="1"/>
          <p:nvPr/>
        </p:nvSpPr>
        <p:spPr>
          <a:xfrm>
            <a:off x="1524000" y="0"/>
            <a:ext cx="9144000" cy="5170646"/>
          </a:xfrm>
          <a:prstGeom prst="rect">
            <a:avLst/>
          </a:prstGeom>
          <a:noFill/>
        </p:spPr>
        <p:txBody>
          <a:bodyPr wrap="square">
            <a:spAutoFit/>
          </a:bodyPr>
          <a:lstStyle/>
          <a:p>
            <a:r>
              <a:rPr lang="en-US" sz="2200" b="1" dirty="0">
                <a:solidFill>
                  <a:srgbClr val="7F0055"/>
                </a:solidFill>
                <a:highlight>
                  <a:srgbClr val="FFFFFF"/>
                </a:highlight>
                <a:latin typeface="Consolas" panose="020B0609020204030204" pitchFamily="49" charset="0"/>
              </a:rPr>
              <a:t>package</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import</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java.util.Scanner</a:t>
            </a:r>
            <a:r>
              <a:rPr lang="en-US" sz="2200" dirty="0">
                <a:solidFill>
                  <a:srgbClr val="000000"/>
                </a:solidFill>
                <a:highlight>
                  <a:srgbClr val="FFFFFF"/>
                </a:highlight>
                <a:latin typeface="Consolas" panose="020B0609020204030204" pitchFamily="49" charset="0"/>
              </a:rPr>
              <a:t>;</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class</a:t>
            </a:r>
            <a:r>
              <a:rPr lang="en-US" sz="2200" dirty="0">
                <a:solidFill>
                  <a:srgbClr val="000000"/>
                </a:solidFill>
                <a:highlight>
                  <a:srgbClr val="FFFFFF"/>
                </a:highlight>
                <a:latin typeface="Consolas" panose="020B0609020204030204" pitchFamily="49" charset="0"/>
              </a:rPr>
              <a:t> </a:t>
            </a:r>
            <a:r>
              <a:rPr lang="en-US" sz="2200" dirty="0" err="1">
                <a:solidFill>
                  <a:srgbClr val="000000"/>
                </a:solidFill>
                <a:highlight>
                  <a:srgbClr val="FFFFFF"/>
                </a:highlight>
                <a:latin typeface="Consolas" panose="020B0609020204030204" pitchFamily="49" charset="0"/>
              </a:rPr>
              <a:t>UserInputOutput</a:t>
            </a:r>
            <a:r>
              <a:rPr lang="en-US" sz="2200" dirty="0">
                <a:solidFill>
                  <a:srgbClr val="000000"/>
                </a:solidFill>
                <a:highlight>
                  <a:srgbClr val="FFFFFF"/>
                </a:highlight>
                <a:latin typeface="Consolas" panose="020B0609020204030204" pitchFamily="49" charset="0"/>
              </a:rPr>
              <a:t> {</a:t>
            </a:r>
          </a:p>
          <a:p>
            <a:r>
              <a:rPr lang="en-US" sz="2200" b="1" dirty="0">
                <a:solidFill>
                  <a:srgbClr val="7F0055"/>
                </a:solidFill>
                <a:highlight>
                  <a:srgbClr val="FFFFFF"/>
                </a:highlight>
                <a:latin typeface="Consolas" panose="020B0609020204030204" pitchFamily="49" charset="0"/>
              </a:rPr>
              <a:t>public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static</a:t>
            </a:r>
            <a:r>
              <a:rPr lang="en-US" sz="2200" dirty="0">
                <a:solidFill>
                  <a:srgbClr val="000000"/>
                </a:solidFill>
                <a:highlight>
                  <a:srgbClr val="FFFFFF"/>
                </a:highlight>
                <a:latin typeface="Consolas" panose="020B0609020204030204" pitchFamily="49" charset="0"/>
              </a:rPr>
              <a:t> </a:t>
            </a:r>
            <a:r>
              <a:rPr lang="en-US" sz="2200" b="1" dirty="0">
                <a:solidFill>
                  <a:srgbClr val="7F0055"/>
                </a:solidFill>
                <a:highlight>
                  <a:srgbClr val="FFFFFF"/>
                </a:highlight>
                <a:latin typeface="Consolas" panose="020B0609020204030204" pitchFamily="49" charset="0"/>
              </a:rPr>
              <a:t>void</a:t>
            </a:r>
            <a:r>
              <a:rPr lang="en-US" sz="2200" dirty="0">
                <a:solidFill>
                  <a:srgbClr val="000000"/>
                </a:solidFill>
                <a:highlight>
                  <a:srgbClr val="FFFFFF"/>
                </a:highlight>
                <a:latin typeface="Consolas" panose="020B0609020204030204" pitchFamily="49" charset="0"/>
              </a:rPr>
              <a:t> main(String[] </a:t>
            </a:r>
            <a:r>
              <a:rPr lang="en-US" sz="2200" dirty="0" err="1">
                <a:solidFill>
                  <a:srgbClr val="6A3E3E"/>
                </a:solidFill>
                <a:highlight>
                  <a:srgbClr val="FFFFFF"/>
                </a:highlight>
                <a:latin typeface="Consolas" panose="020B0609020204030204" pitchFamily="49" charset="0"/>
              </a:rPr>
              <a:t>args</a:t>
            </a:r>
            <a:r>
              <a:rPr lang="en-US" sz="2200" dirty="0">
                <a:solidFill>
                  <a:srgbClr val="000000"/>
                </a:solidFill>
                <a:highlight>
                  <a:srgbClr val="FFFFFF"/>
                </a:highlight>
                <a:latin typeface="Consolas" panose="020B0609020204030204" pitchFamily="49" charset="0"/>
              </a:rPr>
              <a:t>) {</a:t>
            </a:r>
          </a:p>
          <a:p>
            <a:r>
              <a:rPr lang="en-US" sz="2200" dirty="0">
                <a:solidFill>
                  <a:srgbClr val="3F7F5F"/>
                </a:solidFill>
                <a:highlight>
                  <a:srgbClr val="FFFFFF"/>
                </a:highlight>
                <a:latin typeface="Consolas" panose="020B0609020204030204" pitchFamily="49" charset="0"/>
              </a:rPr>
              <a:t>// Create a Scanner object to read input</a:t>
            </a:r>
            <a:endParaRPr lang="en-US" sz="2200" dirty="0">
              <a:solidFill>
                <a:srgbClr val="000000"/>
              </a:solidFill>
              <a:highlight>
                <a:srgbClr val="FFFFFF"/>
              </a:highlight>
              <a:latin typeface="Consolas" panose="020B0609020204030204" pitchFamily="49" charset="0"/>
            </a:endParaRPr>
          </a:p>
          <a:p>
            <a:r>
              <a:rPr lang="en-US" sz="2200" dirty="0">
                <a:solidFill>
                  <a:srgbClr val="000000"/>
                </a:solidFill>
                <a:highlight>
                  <a:srgbClr val="FFFFFF"/>
                </a:highlight>
                <a:latin typeface="Consolas" panose="020B0609020204030204" pitchFamily="49" charset="0"/>
              </a:rPr>
              <a:t>Scanner </a:t>
            </a:r>
            <a:r>
              <a:rPr lang="en-US" sz="2200" dirty="0" err="1">
                <a:solidFill>
                  <a:srgbClr val="6A3E3E"/>
                </a:solidFill>
                <a:highlight>
                  <a:srgbClr val="FFFFFF"/>
                </a:highlight>
                <a:latin typeface="Consolas" panose="020B0609020204030204" pitchFamily="49" charset="0"/>
              </a:rPr>
              <a:t>scanner</a:t>
            </a:r>
            <a:r>
              <a:rPr lang="en-US" sz="2200" dirty="0">
                <a:solidFill>
                  <a:srgbClr val="000000"/>
                </a:solidFill>
                <a:highlight>
                  <a:srgbClr val="FFFFFF"/>
                </a:highlight>
                <a:latin typeface="Consolas" panose="020B0609020204030204" pitchFamily="49" charset="0"/>
              </a:rPr>
              <a:t> = </a:t>
            </a:r>
            <a:r>
              <a:rPr lang="en-US" sz="2200" b="1" dirty="0">
                <a:solidFill>
                  <a:srgbClr val="7F0055"/>
                </a:solidFill>
                <a:highlight>
                  <a:srgbClr val="FFFFFF"/>
                </a:highlight>
                <a:latin typeface="Consolas" panose="020B0609020204030204" pitchFamily="49" charset="0"/>
              </a:rPr>
              <a:t>new</a:t>
            </a:r>
            <a:r>
              <a:rPr lang="en-US" sz="2200" dirty="0">
                <a:solidFill>
                  <a:srgbClr val="000000"/>
                </a:solidFill>
                <a:highlight>
                  <a:srgbClr val="FFFFFF"/>
                </a:highlight>
                <a:latin typeface="Consolas" panose="020B0609020204030204" pitchFamily="49" charset="0"/>
              </a:rPr>
              <a:t> Scanner(System.</a:t>
            </a:r>
            <a:r>
              <a:rPr lang="en-US" sz="2200" b="1" i="1" dirty="0">
                <a:solidFill>
                  <a:srgbClr val="0000C0"/>
                </a:solidFill>
                <a:highlight>
                  <a:srgbClr val="FFFFFF"/>
                </a:highlight>
                <a:latin typeface="Consolas" panose="020B0609020204030204" pitchFamily="49" charset="0"/>
              </a:rPr>
              <a:t>in</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Prompt the user for input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dirty="0" err="1">
                <a:solidFill>
                  <a:srgbClr val="0000C0"/>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"Enter your name: "</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String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.nextLine</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Process the input and produce output</a:t>
            </a:r>
            <a:endParaRPr lang="en-US" sz="2200" dirty="0">
              <a:solidFill>
                <a:srgbClr val="000000"/>
              </a:solidFill>
              <a:highlight>
                <a:srgbClr val="FFFFFF"/>
              </a:highlight>
              <a:latin typeface="Consolas" panose="020B0609020204030204" pitchFamily="49" charset="0"/>
            </a:endParaRPr>
          </a:p>
          <a:p>
            <a:r>
              <a:rPr lang="en-US" sz="2200" dirty="0" err="1">
                <a:solidFill>
                  <a:srgbClr val="000000"/>
                </a:solidFill>
                <a:highlight>
                  <a:srgbClr val="FFFFFF"/>
                </a:highlight>
                <a:latin typeface="Consolas" panose="020B0609020204030204" pitchFamily="49" charset="0"/>
              </a:rPr>
              <a:t>System.</a:t>
            </a:r>
            <a:r>
              <a:rPr lang="en-US" sz="2200" b="1" i="1" u="sng" dirty="0" err="1">
                <a:solidFill>
                  <a:srgbClr val="0066CC"/>
                </a:solidFill>
                <a:highlight>
                  <a:srgbClr val="FFFFFF"/>
                </a:highlight>
                <a:latin typeface="Consolas" panose="020B0609020204030204" pitchFamily="49" charset="0"/>
              </a:rPr>
              <a:t>out</a:t>
            </a:r>
            <a:r>
              <a:rPr lang="en-US" sz="2200" dirty="0" err="1">
                <a:solidFill>
                  <a:srgbClr val="000000"/>
                </a:solidFill>
                <a:highlight>
                  <a:srgbClr val="FFFFFF"/>
                </a:highlight>
                <a:latin typeface="Consolas" panose="020B0609020204030204" pitchFamily="49" charset="0"/>
              </a:rPr>
              <a:t>.println</a:t>
            </a:r>
            <a:r>
              <a:rPr lang="en-US" sz="2200" dirty="0">
                <a:solidFill>
                  <a:srgbClr val="000000"/>
                </a:solidFill>
                <a:highlight>
                  <a:srgbClr val="FFFFFF"/>
                </a:highlight>
                <a:latin typeface="Consolas" panose="020B0609020204030204" pitchFamily="49" charset="0"/>
              </a:rPr>
              <a:t>(</a:t>
            </a:r>
            <a:r>
              <a:rPr lang="en-US" sz="2200" dirty="0">
                <a:solidFill>
                  <a:srgbClr val="2A00FF"/>
                </a:solidFill>
                <a:highlight>
                  <a:srgbClr val="FFFFFF"/>
                </a:highlight>
                <a:latin typeface="Consolas" panose="020B0609020204030204" pitchFamily="49" charset="0"/>
              </a:rPr>
              <a:t>"Welcome, "</a:t>
            </a:r>
            <a:r>
              <a:rPr lang="en-US" sz="2200" dirty="0">
                <a:solidFill>
                  <a:srgbClr val="000000"/>
                </a:solidFill>
                <a:highlight>
                  <a:srgbClr val="FFFFFF"/>
                </a:highlight>
                <a:latin typeface="Consolas" panose="020B0609020204030204" pitchFamily="49" charset="0"/>
              </a:rPr>
              <a:t> + </a:t>
            </a:r>
            <a:r>
              <a:rPr lang="en-US" sz="2200" dirty="0">
                <a:solidFill>
                  <a:srgbClr val="6A3E3E"/>
                </a:solidFill>
                <a:highlight>
                  <a:srgbClr val="FFFFFF"/>
                </a:highlight>
                <a:latin typeface="Consolas" panose="020B0609020204030204" pitchFamily="49" charset="0"/>
              </a:rPr>
              <a:t>name</a:t>
            </a:r>
            <a:r>
              <a:rPr lang="en-US" sz="2200" dirty="0">
                <a:solidFill>
                  <a:srgbClr val="000000"/>
                </a:solidFill>
                <a:highlight>
                  <a:srgbClr val="FFFFFF"/>
                </a:highlight>
                <a:latin typeface="Consolas" panose="020B0609020204030204" pitchFamily="49" charset="0"/>
              </a:rPr>
              <a:t> + </a:t>
            </a:r>
            <a:r>
              <a:rPr lang="en-US" sz="2200" dirty="0">
                <a:solidFill>
                  <a:srgbClr val="2A00FF"/>
                </a:solidFill>
                <a:highlight>
                  <a:srgbClr val="FFFFFF"/>
                </a:highlight>
                <a:latin typeface="Consolas" panose="020B0609020204030204" pitchFamily="49" charset="0"/>
              </a:rPr>
              <a:t>"!"</a:t>
            </a:r>
            <a:r>
              <a:rPr lang="en-US" sz="2200" dirty="0">
                <a:solidFill>
                  <a:srgbClr val="000000"/>
                </a:solidFill>
                <a:highlight>
                  <a:srgbClr val="FFFFFF"/>
                </a:highlight>
                <a:latin typeface="Consolas" panose="020B0609020204030204" pitchFamily="49" charset="0"/>
              </a:rPr>
              <a:t>);</a:t>
            </a:r>
          </a:p>
          <a:p>
            <a:r>
              <a:rPr lang="en-US" sz="2200" dirty="0">
                <a:solidFill>
                  <a:srgbClr val="3F7F5F"/>
                </a:solidFill>
                <a:highlight>
                  <a:srgbClr val="FFFFFF"/>
                </a:highlight>
                <a:latin typeface="Consolas" panose="020B0609020204030204" pitchFamily="49" charset="0"/>
              </a:rPr>
              <a:t>// Close the scanner</a:t>
            </a:r>
            <a:endParaRPr lang="en-US" sz="2200" dirty="0">
              <a:solidFill>
                <a:srgbClr val="000000"/>
              </a:solidFill>
              <a:highlight>
                <a:srgbClr val="FFFFFF"/>
              </a:highlight>
              <a:latin typeface="Consolas" panose="020B0609020204030204" pitchFamily="49" charset="0"/>
            </a:endParaRPr>
          </a:p>
          <a:p>
            <a:r>
              <a:rPr lang="en-US" sz="2200" dirty="0" err="1">
                <a:solidFill>
                  <a:srgbClr val="6A3E3E"/>
                </a:solidFill>
                <a:highlight>
                  <a:srgbClr val="FFFFFF"/>
                </a:highlight>
                <a:latin typeface="Consolas" panose="020B0609020204030204" pitchFamily="49" charset="0"/>
              </a:rPr>
              <a:t>scanner</a:t>
            </a:r>
            <a:r>
              <a:rPr lang="en-US" sz="2200" dirty="0" err="1">
                <a:solidFill>
                  <a:srgbClr val="000000"/>
                </a:solidFill>
                <a:highlight>
                  <a:srgbClr val="FFFFFF"/>
                </a:highlight>
                <a:latin typeface="Consolas" panose="020B0609020204030204" pitchFamily="49" charset="0"/>
              </a:rPr>
              <a:t>.close</a:t>
            </a:r>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a:p>
            <a:r>
              <a:rPr lang="en-US" sz="2200" dirty="0">
                <a:solidFill>
                  <a:srgbClr val="000000"/>
                </a:solidFill>
                <a:highlight>
                  <a:srgbClr val="FFFFFF"/>
                </a:highlight>
                <a:latin typeface="Consolas" panose="020B0609020204030204" pitchFamily="49" charset="0"/>
              </a:rPr>
              <a:t>}</a:t>
            </a:r>
          </a:p>
        </p:txBody>
      </p:sp>
      <p:sp>
        <p:nvSpPr>
          <p:cNvPr id="2" name="Rectangle 1">
            <a:extLst>
              <a:ext uri="{FF2B5EF4-FFF2-40B4-BE49-F238E27FC236}">
                <a16:creationId xmlns:a16="http://schemas.microsoft.com/office/drawing/2014/main" id="{FC701EF6-9503-E97D-BBE7-8B9F1EC1722C}"/>
              </a:ext>
            </a:extLst>
          </p:cNvPr>
          <p:cNvSpPr>
            <a:spLocks noChangeArrowheads="1"/>
          </p:cNvSpPr>
          <p:nvPr/>
        </p:nvSpPr>
        <p:spPr bwMode="auto">
          <a:xfrm>
            <a:off x="2081562" y="4734342"/>
            <a:ext cx="8586439" cy="2123658"/>
          </a:xfrm>
          <a:prstGeom prst="rect">
            <a:avLst/>
          </a:prstGeom>
          <a:solidFill>
            <a:schemeClr val="bg1"/>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7. Producing Output:</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System.out.println</a:t>
            </a:r>
            <a:r>
              <a:rPr lang="en-US" altLang="en-US" sz="2200" dirty="0">
                <a:latin typeface="Calibri" panose="020F0502020204030204" pitchFamily="34" charset="0"/>
                <a:cs typeface="Calibri" panose="020F0502020204030204" pitchFamily="34" charset="0"/>
              </a:rPr>
              <a:t>("Welcome, " + name + "!");</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outputs a welcome message that includes the user's name.</a:t>
            </a:r>
          </a:p>
          <a:p>
            <a:pPr eaLnBrk="0" fontAlgn="base" hangingPunct="0">
              <a:spcBef>
                <a:spcPct val="0"/>
              </a:spcBef>
              <a:spcAft>
                <a:spcPct val="0"/>
              </a:spcAft>
            </a:pPr>
            <a:r>
              <a:rPr lang="en-US" altLang="en-US" sz="2200" b="1" dirty="0">
                <a:latin typeface="Calibri" panose="020F0502020204030204" pitchFamily="34" charset="0"/>
                <a:cs typeface="Calibri" panose="020F0502020204030204" pitchFamily="34" charset="0"/>
              </a:rPr>
              <a:t>8. Closing the Scanner:</a:t>
            </a:r>
            <a:endParaRPr lang="en-US" altLang="en-US" sz="22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200" dirty="0" err="1">
                <a:latin typeface="Calibri" panose="020F0502020204030204" pitchFamily="34" charset="0"/>
                <a:cs typeface="Calibri" panose="020F0502020204030204" pitchFamily="34" charset="0"/>
              </a:rPr>
              <a:t>scanner.close</a:t>
            </a:r>
            <a:r>
              <a:rPr lang="en-US" altLang="en-US" sz="2200" dirty="0">
                <a:latin typeface="Calibri" panose="020F0502020204030204" pitchFamily="34" charset="0"/>
                <a:cs typeface="Calibri" panose="020F050202020403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200" dirty="0">
                <a:latin typeface="Calibri" panose="020F0502020204030204" pitchFamily="34" charset="0"/>
                <a:cs typeface="Calibri" panose="020F0502020204030204" pitchFamily="34" charset="0"/>
              </a:rPr>
              <a:t>This line closes the Scanner object to free up resources.</a:t>
            </a:r>
          </a:p>
        </p:txBody>
      </p:sp>
    </p:spTree>
    <p:extLst>
      <p:ext uri="{BB962C8B-B14F-4D97-AF65-F5344CB8AC3E}">
        <p14:creationId xmlns:p14="http://schemas.microsoft.com/office/powerpoint/2010/main" val="1464032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1" y="486984"/>
            <a:ext cx="7833363"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5. Run your Java program:</a:t>
            </a:r>
            <a:endParaRPr lang="en-US" altLang="en-US" sz="2500" dirty="0">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Right-click on your Java file (e.g., UserInputOutput.java).</a:t>
            </a:r>
          </a:p>
          <a:p>
            <a:pPr marL="342900" indent="-342900" eaLnBrk="0" fontAlgn="base" hangingPunct="0">
              <a:spcBef>
                <a:spcPct val="0"/>
              </a:spcBef>
              <a:spcAft>
                <a:spcPct val="0"/>
              </a:spcAft>
              <a:buFont typeface="Arial" panose="020B0604020202020204" pitchFamily="34" charset="0"/>
              <a:buChar char="•"/>
            </a:pPr>
            <a:r>
              <a:rPr lang="en-US" altLang="en-US" sz="2500" dirty="0">
                <a:latin typeface="Calibri" panose="020F0502020204030204" pitchFamily="34" charset="0"/>
                <a:cs typeface="Calibri" panose="020F0502020204030204" pitchFamily="34" charset="0"/>
              </a:rPr>
              <a:t>Select Run As &gt; Java Application.</a:t>
            </a:r>
          </a:p>
        </p:txBody>
      </p:sp>
      <p:sp>
        <p:nvSpPr>
          <p:cNvPr id="4" name="TextBox 3">
            <a:extLst>
              <a:ext uri="{FF2B5EF4-FFF2-40B4-BE49-F238E27FC236}">
                <a16:creationId xmlns:a16="http://schemas.microsoft.com/office/drawing/2014/main" id="{1BA3A049-16B7-1532-4E25-EF22C045B4CE}"/>
              </a:ext>
            </a:extLst>
          </p:cNvPr>
          <p:cNvSpPr txBox="1"/>
          <p:nvPr/>
        </p:nvSpPr>
        <p:spPr>
          <a:xfrm>
            <a:off x="1529944" y="1982476"/>
            <a:ext cx="9144000" cy="861774"/>
          </a:xfrm>
          <a:prstGeom prst="rect">
            <a:avLst/>
          </a:prstGeom>
          <a:noFill/>
        </p:spPr>
        <p:txBody>
          <a:bodyPr wrap="square">
            <a:spAutoFit/>
          </a:bodyPr>
          <a:lstStyle/>
          <a:p>
            <a:r>
              <a:rPr lang="en-US" sz="2500" dirty="0">
                <a:latin typeface="Calibri" panose="020F0502020204030204" pitchFamily="34" charset="0"/>
                <a:cs typeface="Calibri" panose="020F0502020204030204" pitchFamily="34" charset="0"/>
              </a:rPr>
              <a:t>This will execute your Java program, allowing you to enter your name and see the welcome message displayed in the console.</a:t>
            </a:r>
            <a:endParaRPr lang="en-AU" sz="25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35A3FF1-F997-463E-4D89-0ECCD4CF86FD}"/>
              </a:ext>
            </a:extLst>
          </p:cNvPr>
          <p:cNvPicPr>
            <a:picLocks noChangeAspect="1"/>
          </p:cNvPicPr>
          <p:nvPr/>
        </p:nvPicPr>
        <p:blipFill rotWithShape="1">
          <a:blip r:embed="rId2"/>
          <a:srcRect r="18171" b="26910"/>
          <a:stretch/>
        </p:blipFill>
        <p:spPr>
          <a:xfrm>
            <a:off x="1524000" y="3098646"/>
            <a:ext cx="7482468" cy="3759355"/>
          </a:xfrm>
          <a:prstGeom prst="rect">
            <a:avLst/>
          </a:prstGeom>
        </p:spPr>
      </p:pic>
    </p:spTree>
    <p:extLst>
      <p:ext uri="{BB962C8B-B14F-4D97-AF65-F5344CB8AC3E}">
        <p14:creationId xmlns:p14="http://schemas.microsoft.com/office/powerpoint/2010/main" val="3336442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1" y="0"/>
            <a:ext cx="312617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Select and Click on OK</a:t>
            </a:r>
            <a:endParaRPr lang="en-US" altLang="en-US" sz="25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46FDA8C-48B1-01A0-CD2E-D6CD54EEBF1F}"/>
              </a:ext>
            </a:extLst>
          </p:cNvPr>
          <p:cNvPicPr>
            <a:picLocks noChangeAspect="1"/>
          </p:cNvPicPr>
          <p:nvPr/>
        </p:nvPicPr>
        <p:blipFill rotWithShape="1">
          <a:blip r:embed="rId2"/>
          <a:srcRect r="20487" b="31247"/>
          <a:stretch/>
        </p:blipFill>
        <p:spPr>
          <a:xfrm>
            <a:off x="1819078" y="1348757"/>
            <a:ext cx="8553844" cy="4160486"/>
          </a:xfrm>
          <a:prstGeom prst="rect">
            <a:avLst/>
          </a:prstGeom>
        </p:spPr>
      </p:pic>
    </p:spTree>
    <p:extLst>
      <p:ext uri="{BB962C8B-B14F-4D97-AF65-F5344CB8AC3E}">
        <p14:creationId xmlns:p14="http://schemas.microsoft.com/office/powerpoint/2010/main" val="1397510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Output</a:t>
            </a:r>
            <a:endParaRPr lang="en-US" altLang="en-US" sz="2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24C44D0-74F6-FB4E-3E4D-A7F8E244E64A}"/>
              </a:ext>
            </a:extLst>
          </p:cNvPr>
          <p:cNvPicPr>
            <a:picLocks noChangeAspect="1"/>
          </p:cNvPicPr>
          <p:nvPr/>
        </p:nvPicPr>
        <p:blipFill rotWithShape="1">
          <a:blip r:embed="rId2"/>
          <a:srcRect b="6965"/>
          <a:stretch/>
        </p:blipFill>
        <p:spPr>
          <a:xfrm>
            <a:off x="1524000" y="1036367"/>
            <a:ext cx="9144000" cy="4785267"/>
          </a:xfrm>
          <a:prstGeom prst="rect">
            <a:avLst/>
          </a:prstGeom>
        </p:spPr>
      </p:pic>
      <p:sp>
        <p:nvSpPr>
          <p:cNvPr id="7" name="Rectangle: Rounded Corners 6">
            <a:extLst>
              <a:ext uri="{FF2B5EF4-FFF2-40B4-BE49-F238E27FC236}">
                <a16:creationId xmlns:a16="http://schemas.microsoft.com/office/drawing/2014/main" id="{556D41D6-3843-C165-8BB7-511530749EC1}"/>
              </a:ext>
            </a:extLst>
          </p:cNvPr>
          <p:cNvSpPr/>
          <p:nvPr/>
        </p:nvSpPr>
        <p:spPr>
          <a:xfrm>
            <a:off x="3776546" y="4661207"/>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4054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AA617-A0A6-8DB3-2E79-0A38188C0E2A}"/>
              </a:ext>
            </a:extLst>
          </p:cNvPr>
          <p:cNvPicPr>
            <a:picLocks noChangeAspect="1"/>
          </p:cNvPicPr>
          <p:nvPr/>
        </p:nvPicPr>
        <p:blipFill rotWithShape="1">
          <a:blip r:embed="rId2"/>
          <a:srcRect b="9566"/>
          <a:stretch/>
        </p:blipFill>
        <p:spPr>
          <a:xfrm>
            <a:off x="1524000" y="1137427"/>
            <a:ext cx="9144000" cy="4651452"/>
          </a:xfrm>
          <a:prstGeom prst="rect">
            <a:avLst/>
          </a:prstGeom>
        </p:spPr>
      </p:pic>
      <p:sp>
        <p:nvSpPr>
          <p:cNvPr id="2" name="Rectangle 1">
            <a:extLst>
              <a:ext uri="{FF2B5EF4-FFF2-40B4-BE49-F238E27FC236}">
                <a16:creationId xmlns:a16="http://schemas.microsoft.com/office/drawing/2014/main" id="{978251F0-128F-CA13-F54E-1A26D99ECFB3}"/>
              </a:ext>
            </a:extLst>
          </p:cNvPr>
          <p:cNvSpPr>
            <a:spLocks noChangeArrowheads="1"/>
          </p:cNvSpPr>
          <p:nvPr/>
        </p:nvSpPr>
        <p:spPr bwMode="auto">
          <a:xfrm>
            <a:off x="1524000" y="0"/>
            <a:ext cx="113685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500" b="1" dirty="0">
                <a:latin typeface="Calibri" panose="020F0502020204030204" pitchFamily="34" charset="0"/>
                <a:cs typeface="Calibri" panose="020F0502020204030204" pitchFamily="34" charset="0"/>
              </a:rPr>
              <a:t>Output</a:t>
            </a:r>
            <a:endParaRPr lang="en-US" altLang="en-US" sz="2500" dirty="0">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556D41D6-3843-C165-8BB7-511530749EC1}"/>
              </a:ext>
            </a:extLst>
          </p:cNvPr>
          <p:cNvSpPr/>
          <p:nvPr/>
        </p:nvSpPr>
        <p:spPr>
          <a:xfrm>
            <a:off x="3776546" y="4672355"/>
            <a:ext cx="6891454" cy="105936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37579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87D7-4A6D-06D3-33C6-2CF64DF265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D809120B-4621-B093-78E5-D921848DE5A3}"/>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AFB7AF55-619B-FBE3-D43F-F399D19B0947}"/>
              </a:ext>
            </a:extLst>
          </p:cNvPr>
          <p:cNvSpPr>
            <a:spLocks noChangeArrowheads="1"/>
          </p:cNvSpPr>
          <p:nvPr/>
        </p:nvSpPr>
        <p:spPr bwMode="auto">
          <a:xfrm>
            <a:off x="2061185" y="1259989"/>
            <a:ext cx="7974538" cy="64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For Python Programming</a:t>
            </a:r>
            <a:endParaRPr lang="en-US" altLang="en-US" sz="2800" dirty="0">
              <a:latin typeface="Calibir"/>
            </a:endParaRPr>
          </a:p>
        </p:txBody>
      </p:sp>
      <p:sp>
        <p:nvSpPr>
          <p:cNvPr id="7" name="TextBox 6">
            <a:extLst>
              <a:ext uri="{FF2B5EF4-FFF2-40B4-BE49-F238E27FC236}">
                <a16:creationId xmlns:a16="http://schemas.microsoft.com/office/drawing/2014/main" id="{2C51EDC9-FA25-B16C-B279-E522984518D8}"/>
              </a:ext>
            </a:extLst>
          </p:cNvPr>
          <p:cNvSpPr txBox="1"/>
          <p:nvPr/>
        </p:nvSpPr>
        <p:spPr>
          <a:xfrm>
            <a:off x="2070007" y="2345918"/>
            <a:ext cx="8020616" cy="4456989"/>
          </a:xfrm>
          <a:prstGeom prst="rect">
            <a:avLst/>
          </a:prstGeom>
          <a:noFill/>
        </p:spPr>
        <p:txBody>
          <a:bodyPr wrap="square">
            <a:spAutoFit/>
          </a:bodyPr>
          <a:lstStyle/>
          <a:p>
            <a:pPr>
              <a:lnSpc>
                <a:spcPct val="150000"/>
              </a:lnSpc>
            </a:pPr>
            <a:r>
              <a:rPr lang="en-US" sz="1909" b="1" dirty="0">
                <a:latin typeface="Calibir"/>
              </a:rPr>
              <a:t>Recommendations:</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Anaconda</a:t>
            </a:r>
            <a:r>
              <a:rPr lang="en-US" sz="1909" dirty="0">
                <a:latin typeface="Calibir"/>
              </a:rPr>
              <a:t> if:</a:t>
            </a:r>
          </a:p>
          <a:p>
            <a:pPr marL="599626" lvl="2" indent="-311719">
              <a:lnSpc>
                <a:spcPct val="150000"/>
              </a:lnSpc>
              <a:buFont typeface="Arial" panose="020B0604020202020204" pitchFamily="34" charset="0"/>
              <a:buChar char="•"/>
            </a:pPr>
            <a:r>
              <a:rPr lang="en-US" sz="1909" dirty="0">
                <a:latin typeface="Calibir"/>
              </a:rPr>
              <a:t>You're new to Python/ML</a:t>
            </a:r>
          </a:p>
          <a:p>
            <a:pPr marL="599626" lvl="2" indent="-311719">
              <a:lnSpc>
                <a:spcPct val="150000"/>
              </a:lnSpc>
              <a:buFont typeface="Arial" panose="020B0604020202020204" pitchFamily="34" charset="0"/>
              <a:buChar char="•"/>
            </a:pPr>
            <a:r>
              <a:rPr lang="en-US" sz="1909" dirty="0">
                <a:latin typeface="Calibir"/>
              </a:rPr>
              <a:t>You want a plug-and-play setup with </a:t>
            </a:r>
            <a:r>
              <a:rPr lang="en-US" sz="1909" dirty="0" err="1">
                <a:latin typeface="Calibir"/>
              </a:rPr>
              <a:t>JupyterLab</a:t>
            </a:r>
            <a:endParaRPr lang="en-US" sz="1909" dirty="0">
              <a:latin typeface="Calibir"/>
            </a:endParaRP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VS Code</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You're already comfortable with Python and want a more advanced, customizable development workflow</a:t>
            </a:r>
          </a:p>
          <a:p>
            <a:pPr marL="311719" indent="-311719">
              <a:lnSpc>
                <a:spcPct val="150000"/>
              </a:lnSpc>
              <a:buFont typeface="Arial" panose="020B0604020202020204" pitchFamily="34" charset="0"/>
              <a:buChar char="•"/>
            </a:pPr>
            <a:r>
              <a:rPr lang="en-US" sz="1909" dirty="0">
                <a:latin typeface="Calibir"/>
              </a:rPr>
              <a:t>Use </a:t>
            </a:r>
            <a:r>
              <a:rPr lang="en-US" sz="1909" b="1" dirty="0">
                <a:latin typeface="Calibir"/>
              </a:rPr>
              <a:t>Google </a:t>
            </a:r>
            <a:r>
              <a:rPr lang="en-US" sz="1909" b="1" dirty="0" err="1">
                <a:latin typeface="Calibir"/>
              </a:rPr>
              <a:t>Colab</a:t>
            </a:r>
            <a:r>
              <a:rPr lang="en-US" sz="1909" dirty="0">
                <a:latin typeface="Calibir"/>
              </a:rPr>
              <a:t> if:</a:t>
            </a:r>
          </a:p>
          <a:p>
            <a:pPr marL="564991" lvl="1" indent="-311719">
              <a:lnSpc>
                <a:spcPct val="150000"/>
              </a:lnSpc>
              <a:buFont typeface="Arial" panose="020B0604020202020204" pitchFamily="34" charset="0"/>
              <a:buChar char="•"/>
            </a:pPr>
            <a:r>
              <a:rPr lang="en-US" sz="1909" dirty="0">
                <a:latin typeface="Calibir"/>
              </a:rPr>
              <a:t>You want to access your code from anywhere at anytime using your Gmail.</a:t>
            </a:r>
          </a:p>
        </p:txBody>
      </p:sp>
    </p:spTree>
    <p:extLst>
      <p:ext uri="{BB962C8B-B14F-4D97-AF65-F5344CB8AC3E}">
        <p14:creationId xmlns:p14="http://schemas.microsoft.com/office/powerpoint/2010/main" val="4215534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9CC5-0445-BB57-62DA-6D97F6CDB41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A8CF794D-73F8-6682-561E-6030DA1D99C8}"/>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7BED7407-A9D7-6C49-9FF2-15E75AA36E4E}"/>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719C488E-A26C-72AF-261D-CEB601A56FDE}"/>
              </a:ext>
            </a:extLst>
          </p:cNvPr>
          <p:cNvSpPr txBox="1"/>
          <p:nvPr/>
        </p:nvSpPr>
        <p:spPr>
          <a:xfrm>
            <a:off x="0" y="630621"/>
            <a:ext cx="11899888" cy="4549835"/>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b="1" dirty="0">
                <a:latin typeface="Calibir"/>
              </a:rPr>
              <a:t>Step 1: Install Python</a:t>
            </a:r>
          </a:p>
          <a:p>
            <a:pPr lvl="0" eaLnBrk="0" fontAlgn="base" hangingPunct="0">
              <a:lnSpc>
                <a:spcPct val="150000"/>
              </a:lnSpc>
              <a:spcBef>
                <a:spcPct val="0"/>
              </a:spcBef>
              <a:spcAft>
                <a:spcPct val="0"/>
              </a:spcAft>
            </a:pPr>
            <a:r>
              <a:rPr lang="en-US" altLang="en-US" sz="2800" b="1" dirty="0">
                <a:latin typeface="Calibir"/>
              </a:rPr>
              <a:t>For Windows 11:</a:t>
            </a: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Go to the official site: </a:t>
            </a:r>
            <a:r>
              <a:rPr lang="en-US" altLang="en-US" sz="2800" dirty="0">
                <a:latin typeface="Calibir"/>
                <a:hlinkClick r:id="rId2"/>
              </a:rPr>
              <a:t>https://www.python.org/downloads/</a:t>
            </a:r>
            <a:endParaRPr lang="en-US" altLang="en-US" sz="2800" dirty="0">
              <a:latin typeface="Calibir"/>
            </a:endParaRP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Download the latest </a:t>
            </a:r>
            <a:r>
              <a:rPr lang="en-US" altLang="en-US" sz="2800" b="1" dirty="0">
                <a:latin typeface="Calibir"/>
              </a:rPr>
              <a:t>Python 3.x Windows Installer</a:t>
            </a:r>
            <a:r>
              <a:rPr lang="en-US" altLang="en-US" sz="2800" dirty="0">
                <a:latin typeface="Calibir"/>
              </a:rPr>
              <a:t>.</a:t>
            </a:r>
          </a:p>
          <a:p>
            <a:pPr marL="514350" lvl="0" indent="-514350" eaLnBrk="0" fontAlgn="base" hangingPunct="0">
              <a:lnSpc>
                <a:spcPct val="150000"/>
              </a:lnSpc>
              <a:spcBef>
                <a:spcPct val="0"/>
              </a:spcBef>
              <a:spcAft>
                <a:spcPct val="0"/>
              </a:spcAft>
              <a:buFont typeface="+mj-lt"/>
              <a:buAutoNum type="arabicPeriod"/>
            </a:pPr>
            <a:r>
              <a:rPr lang="en-US" altLang="en-US" sz="2800" b="1" dirty="0">
                <a:latin typeface="Calibir"/>
              </a:rPr>
              <a:t>Important</a:t>
            </a:r>
            <a:r>
              <a:rPr lang="en-US" altLang="en-US" sz="2800" dirty="0">
                <a:latin typeface="Calibir"/>
              </a:rPr>
              <a:t>: During installation, </a:t>
            </a:r>
            <a:r>
              <a:rPr lang="en-US" altLang="en-US" sz="2800" b="1" dirty="0">
                <a:latin typeface="Calibir"/>
              </a:rPr>
              <a:t>check the box that says</a:t>
            </a:r>
            <a:r>
              <a:rPr lang="en-US" altLang="en-US" sz="2800" dirty="0">
                <a:latin typeface="Calibir"/>
              </a:rPr>
              <a:t> Add Python 3.x to PATH </a:t>
            </a:r>
            <a:r>
              <a:rPr lang="en-US" altLang="en-US" sz="2800" b="1" dirty="0">
                <a:latin typeface="Calibir"/>
              </a:rPr>
              <a:t>before clicking Install Now</a:t>
            </a:r>
            <a:r>
              <a:rPr lang="en-US" altLang="en-US" sz="2800" dirty="0">
                <a:latin typeface="Calibir"/>
              </a:rPr>
              <a:t>.</a:t>
            </a: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After installation, open </a:t>
            </a:r>
            <a:r>
              <a:rPr lang="en-US" altLang="en-US" sz="2800" b="1" dirty="0">
                <a:latin typeface="Calibir"/>
              </a:rPr>
              <a:t>Command Prompt (</a:t>
            </a:r>
            <a:r>
              <a:rPr lang="en-US" altLang="en-US" sz="2800" b="1" dirty="0" err="1">
                <a:latin typeface="Calibir"/>
              </a:rPr>
              <a:t>cmd</a:t>
            </a:r>
            <a:r>
              <a:rPr lang="en-US" altLang="en-US" sz="2800" b="1" dirty="0">
                <a:latin typeface="Calibir"/>
              </a:rPr>
              <a:t>)</a:t>
            </a:r>
            <a:r>
              <a:rPr lang="en-US" altLang="en-US" sz="2800" dirty="0">
                <a:latin typeface="Calibir"/>
              </a:rPr>
              <a:t> and type: </a:t>
            </a:r>
            <a:r>
              <a:rPr lang="en-US" altLang="en-US" sz="2800" dirty="0">
                <a:highlight>
                  <a:srgbClr val="FFFF00"/>
                </a:highlight>
                <a:latin typeface="Calibir"/>
              </a:rPr>
              <a:t>python --version</a:t>
            </a:r>
            <a:endParaRPr lang="en-US" altLang="en-US" sz="2800" dirty="0">
              <a:latin typeface="Calibir"/>
            </a:endParaRPr>
          </a:p>
        </p:txBody>
      </p:sp>
      <p:pic>
        <p:nvPicPr>
          <p:cNvPr id="9" name="Picture 8">
            <a:extLst>
              <a:ext uri="{FF2B5EF4-FFF2-40B4-BE49-F238E27FC236}">
                <a16:creationId xmlns:a16="http://schemas.microsoft.com/office/drawing/2014/main" id="{7CD09C10-D2F1-4471-C241-7EF9339B8DFE}"/>
              </a:ext>
            </a:extLst>
          </p:cNvPr>
          <p:cNvPicPr>
            <a:picLocks noChangeAspect="1"/>
          </p:cNvPicPr>
          <p:nvPr/>
        </p:nvPicPr>
        <p:blipFill>
          <a:blip r:embed="rId3"/>
          <a:srcRect r="50000" b="63333"/>
          <a:stretch>
            <a:fillRect/>
          </a:stretch>
        </p:blipFill>
        <p:spPr>
          <a:xfrm>
            <a:off x="92365" y="5311901"/>
            <a:ext cx="6650181" cy="1371600"/>
          </a:xfrm>
          <a:prstGeom prst="rect">
            <a:avLst/>
          </a:prstGeom>
        </p:spPr>
      </p:pic>
      <p:sp>
        <p:nvSpPr>
          <p:cNvPr id="4" name="TextBox 3">
            <a:extLst>
              <a:ext uri="{FF2B5EF4-FFF2-40B4-BE49-F238E27FC236}">
                <a16:creationId xmlns:a16="http://schemas.microsoft.com/office/drawing/2014/main" id="{4FA03029-3EE0-98FE-9C64-4D8F888D358A}"/>
              </a:ext>
            </a:extLst>
          </p:cNvPr>
          <p:cNvSpPr txBox="1"/>
          <p:nvPr/>
        </p:nvSpPr>
        <p:spPr>
          <a:xfrm>
            <a:off x="6742546" y="5311901"/>
            <a:ext cx="5357089" cy="1563377"/>
          </a:xfrm>
          <a:prstGeom prst="rect">
            <a:avLst/>
          </a:prstGeom>
          <a:noFill/>
        </p:spPr>
        <p:txBody>
          <a:bodyPr wrap="square">
            <a:spAutoFit/>
          </a:bodyPr>
          <a:lstStyle/>
          <a:p>
            <a:pPr>
              <a:lnSpc>
                <a:spcPct val="150000"/>
              </a:lnSpc>
            </a:pPr>
            <a:r>
              <a:rPr lang="en-US" sz="2200" dirty="0">
                <a:latin typeface="Calibir"/>
              </a:rPr>
              <a:t>You should see the Python version printed. This confirms it's correctly installed and added to PATH.</a:t>
            </a:r>
            <a:endParaRPr lang="en-AU" sz="2200" dirty="0">
              <a:latin typeface="Calibir"/>
            </a:endParaRPr>
          </a:p>
        </p:txBody>
      </p:sp>
    </p:spTree>
    <p:extLst>
      <p:ext uri="{BB962C8B-B14F-4D97-AF65-F5344CB8AC3E}">
        <p14:creationId xmlns:p14="http://schemas.microsoft.com/office/powerpoint/2010/main" val="1503116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B24A-2DBB-7EDB-9284-FE44D3A52E8C}"/>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58B916C2-D8A4-149C-C3D7-5F1320C35FC8}"/>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AFDBE4C1-4067-9AFB-83F0-DAFD71EC818D}"/>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E3283690-4886-EBD5-F728-A4E248B75FE5}"/>
              </a:ext>
            </a:extLst>
          </p:cNvPr>
          <p:cNvSpPr txBox="1"/>
          <p:nvPr/>
        </p:nvSpPr>
        <p:spPr>
          <a:xfrm>
            <a:off x="0" y="630621"/>
            <a:ext cx="11899888" cy="3257174"/>
          </a:xfrm>
          <a:prstGeom prst="rect">
            <a:avLst/>
          </a:prstGeom>
          <a:noFill/>
        </p:spPr>
        <p:txBody>
          <a:bodyPr wrap="square">
            <a:spAutoFit/>
          </a:bodyPr>
          <a:lstStyle/>
          <a:p>
            <a:pPr>
              <a:lnSpc>
                <a:spcPct val="150000"/>
              </a:lnSpc>
            </a:pPr>
            <a:r>
              <a:rPr lang="en-US" sz="2800" b="1" dirty="0">
                <a:latin typeface="Calibir"/>
              </a:rPr>
              <a:t>For macOS:</a:t>
            </a:r>
          </a:p>
          <a:p>
            <a:pPr marL="514350" indent="-514350">
              <a:lnSpc>
                <a:spcPct val="150000"/>
              </a:lnSpc>
              <a:buFont typeface="+mj-lt"/>
              <a:buAutoNum type="arabicPeriod"/>
            </a:pPr>
            <a:r>
              <a:rPr lang="en-US" sz="2800" dirty="0">
                <a:latin typeface="Calibir"/>
              </a:rPr>
              <a:t>Download the macOS installer from </a:t>
            </a:r>
            <a:r>
              <a:rPr lang="en-US" sz="2800" dirty="0">
                <a:latin typeface="Calibir"/>
                <a:hlinkClick r:id="rId2"/>
              </a:rPr>
              <a:t>https://www.python.org/downloads/mac-osx/</a:t>
            </a:r>
            <a:endParaRPr lang="en-US" sz="2800" dirty="0">
              <a:latin typeface="Calibir"/>
            </a:endParaRPr>
          </a:p>
          <a:p>
            <a:pPr marL="514350" indent="-514350">
              <a:lnSpc>
                <a:spcPct val="150000"/>
              </a:lnSpc>
              <a:buFont typeface="+mj-lt"/>
              <a:buAutoNum type="arabicPeriod"/>
            </a:pPr>
            <a:r>
              <a:rPr lang="en-US" sz="2800" dirty="0">
                <a:latin typeface="Calibir"/>
              </a:rPr>
              <a:t>Follow the installer instructions.</a:t>
            </a:r>
          </a:p>
          <a:p>
            <a:pPr marL="514350" indent="-514350">
              <a:lnSpc>
                <a:spcPct val="150000"/>
              </a:lnSpc>
              <a:buFont typeface="+mj-lt"/>
              <a:buAutoNum type="arabicPeriod"/>
            </a:pPr>
            <a:r>
              <a:rPr lang="en-US" sz="2800" dirty="0">
                <a:latin typeface="Calibir"/>
              </a:rPr>
              <a:t>To verify, open </a:t>
            </a:r>
            <a:r>
              <a:rPr lang="en-US" sz="2800" b="1" dirty="0">
                <a:latin typeface="Calibir"/>
              </a:rPr>
              <a:t>Terminal</a:t>
            </a:r>
            <a:r>
              <a:rPr lang="en-US" sz="2800" dirty="0">
                <a:latin typeface="Calibir"/>
              </a:rPr>
              <a:t> and run:</a:t>
            </a:r>
          </a:p>
        </p:txBody>
      </p:sp>
      <p:sp>
        <p:nvSpPr>
          <p:cNvPr id="4" name="TextBox 3">
            <a:extLst>
              <a:ext uri="{FF2B5EF4-FFF2-40B4-BE49-F238E27FC236}">
                <a16:creationId xmlns:a16="http://schemas.microsoft.com/office/drawing/2014/main" id="{CF7293FE-625B-AFB9-EB13-FD65D6269CB8}"/>
              </a:ext>
            </a:extLst>
          </p:cNvPr>
          <p:cNvSpPr txBox="1"/>
          <p:nvPr/>
        </p:nvSpPr>
        <p:spPr>
          <a:xfrm>
            <a:off x="0" y="3769989"/>
            <a:ext cx="5357089" cy="671851"/>
          </a:xfrm>
          <a:prstGeom prst="rect">
            <a:avLst/>
          </a:prstGeom>
          <a:noFill/>
        </p:spPr>
        <p:txBody>
          <a:bodyPr wrap="square">
            <a:spAutoFit/>
          </a:bodyPr>
          <a:lstStyle/>
          <a:p>
            <a:pPr>
              <a:lnSpc>
                <a:spcPct val="150000"/>
              </a:lnSpc>
            </a:pPr>
            <a:r>
              <a:rPr lang="en-US" sz="2800" dirty="0">
                <a:highlight>
                  <a:srgbClr val="FFFF00"/>
                </a:highlight>
                <a:latin typeface="Calibir"/>
              </a:rPr>
              <a:t>python3 --version</a:t>
            </a:r>
          </a:p>
        </p:txBody>
      </p:sp>
      <p:sp>
        <p:nvSpPr>
          <p:cNvPr id="2" name="Rectangle 1">
            <a:extLst>
              <a:ext uri="{FF2B5EF4-FFF2-40B4-BE49-F238E27FC236}">
                <a16:creationId xmlns:a16="http://schemas.microsoft.com/office/drawing/2014/main" id="{B00CBE28-B7B7-9F94-185F-D697736114E2}"/>
              </a:ext>
            </a:extLst>
          </p:cNvPr>
          <p:cNvSpPr>
            <a:spLocks noChangeArrowheads="1"/>
          </p:cNvSpPr>
          <p:nvPr/>
        </p:nvSpPr>
        <p:spPr bwMode="auto">
          <a:xfrm>
            <a:off x="0" y="4441840"/>
            <a:ext cx="7824643"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ir"/>
              </a:rPr>
              <a:t>(On Mac, we often use python3 instead of python.) </a:t>
            </a:r>
          </a:p>
        </p:txBody>
      </p:sp>
    </p:spTree>
    <p:extLst>
      <p:ext uri="{BB962C8B-B14F-4D97-AF65-F5344CB8AC3E}">
        <p14:creationId xmlns:p14="http://schemas.microsoft.com/office/powerpoint/2010/main" val="327346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CD455-D7E5-6A79-5981-3279E7EDC4F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8517C1-1E5A-E6FF-133E-A657D8BE0C7C}"/>
              </a:ext>
            </a:extLst>
          </p:cNvPr>
          <p:cNvSpPr>
            <a:spLocks noGrp="1"/>
          </p:cNvSpPr>
          <p:nvPr>
            <p:ph idx="1"/>
          </p:nvPr>
        </p:nvSpPr>
        <p:spPr>
          <a:xfrm>
            <a:off x="2141035" y="780586"/>
            <a:ext cx="8301502" cy="1226634"/>
          </a:xfrm>
        </p:spPr>
        <p:txBody>
          <a:bodyPr>
            <a:noAutofit/>
          </a:bodyPr>
          <a:lstStyle/>
          <a:p>
            <a:pPr>
              <a:lnSpc>
                <a:spcPct val="150000"/>
              </a:lnSpc>
            </a:pPr>
            <a:r>
              <a:rPr lang="en-US" sz="2000" b="1" dirty="0"/>
              <a:t>Job Roles in Australia</a:t>
            </a:r>
          </a:p>
          <a:p>
            <a:pPr>
              <a:lnSpc>
                <a:spcPct val="150000"/>
              </a:lnSpc>
            </a:pPr>
            <a:r>
              <a:rPr lang="en-US" sz="2000" b="1">
                <a:hlinkClick r:id="rId2"/>
              </a:rPr>
              <a:t>Junior Software Developer</a:t>
            </a:r>
            <a:endParaRPr lang="en-US" sz="2000" dirty="0"/>
          </a:p>
        </p:txBody>
      </p:sp>
      <p:sp>
        <p:nvSpPr>
          <p:cNvPr id="7" name="Title 1">
            <a:extLst>
              <a:ext uri="{FF2B5EF4-FFF2-40B4-BE49-F238E27FC236}">
                <a16:creationId xmlns:a16="http://schemas.microsoft.com/office/drawing/2014/main" id="{77907DF8-0ABF-B914-787A-065C050C99FC}"/>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pic>
        <p:nvPicPr>
          <p:cNvPr id="5" name="Picture 4">
            <a:extLst>
              <a:ext uri="{FF2B5EF4-FFF2-40B4-BE49-F238E27FC236}">
                <a16:creationId xmlns:a16="http://schemas.microsoft.com/office/drawing/2014/main" id="{DD7AF909-9378-1EDC-7718-C249CF7DDBD2}"/>
              </a:ext>
            </a:extLst>
          </p:cNvPr>
          <p:cNvPicPr>
            <a:picLocks noChangeAspect="1"/>
          </p:cNvPicPr>
          <p:nvPr/>
        </p:nvPicPr>
        <p:blipFill>
          <a:blip r:embed="rId3"/>
          <a:srcRect b="11382"/>
          <a:stretch>
            <a:fillRect/>
          </a:stretch>
        </p:blipFill>
        <p:spPr>
          <a:xfrm>
            <a:off x="1266303" y="1847840"/>
            <a:ext cx="10050965" cy="5010160"/>
          </a:xfrm>
          <a:prstGeom prst="rect">
            <a:avLst/>
          </a:prstGeom>
        </p:spPr>
      </p:pic>
    </p:spTree>
    <p:extLst>
      <p:ext uri="{BB962C8B-B14F-4D97-AF65-F5344CB8AC3E}">
        <p14:creationId xmlns:p14="http://schemas.microsoft.com/office/powerpoint/2010/main" val="2952905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B94C5-EA40-6D02-3166-AD0B1D9B942B}"/>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DCF21985-B8A3-387E-192E-559C83E374DD}"/>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41350923-8D08-E74D-F89E-03B1C18CAAB3}"/>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1287E93C-15CD-0A08-6C1A-3B2EFABE9252}"/>
              </a:ext>
            </a:extLst>
          </p:cNvPr>
          <p:cNvSpPr txBox="1"/>
          <p:nvPr/>
        </p:nvSpPr>
        <p:spPr>
          <a:xfrm>
            <a:off x="0" y="630621"/>
            <a:ext cx="11899888" cy="2610843"/>
          </a:xfrm>
          <a:prstGeom prst="rect">
            <a:avLst/>
          </a:prstGeom>
          <a:noFill/>
        </p:spPr>
        <p:txBody>
          <a:bodyPr wrap="square">
            <a:spAutoFit/>
          </a:bodyPr>
          <a:lstStyle/>
          <a:p>
            <a:pPr>
              <a:lnSpc>
                <a:spcPct val="150000"/>
              </a:lnSpc>
            </a:pPr>
            <a:r>
              <a:rPr lang="en-US" sz="2800" b="1" dirty="0">
                <a:latin typeface="Calibir"/>
              </a:rPr>
              <a:t>Step 2: Install VS Code</a:t>
            </a:r>
          </a:p>
          <a:p>
            <a:pPr marL="514350" indent="-514350">
              <a:lnSpc>
                <a:spcPct val="150000"/>
              </a:lnSpc>
              <a:buFont typeface="+mj-lt"/>
              <a:buAutoNum type="arabicPeriod"/>
            </a:pPr>
            <a:r>
              <a:rPr lang="en-US" sz="2800" dirty="0">
                <a:latin typeface="Calibir"/>
              </a:rPr>
              <a:t>Download VS Code: </a:t>
            </a:r>
            <a:r>
              <a:rPr lang="en-US" sz="2800" dirty="0">
                <a:latin typeface="Calibir"/>
                <a:hlinkClick r:id="rId2"/>
              </a:rPr>
              <a:t>https://code.visualstudio.com/</a:t>
            </a:r>
            <a:r>
              <a:rPr lang="en-US" sz="2800" dirty="0">
                <a:latin typeface="Calibir"/>
              </a:rPr>
              <a:t> </a:t>
            </a:r>
          </a:p>
          <a:p>
            <a:pPr marL="514350" indent="-514350">
              <a:lnSpc>
                <a:spcPct val="150000"/>
              </a:lnSpc>
              <a:buFont typeface="+mj-lt"/>
              <a:buAutoNum type="arabicPeriod"/>
            </a:pPr>
            <a:r>
              <a:rPr lang="en-US" sz="2800" dirty="0">
                <a:latin typeface="Calibir"/>
              </a:rPr>
              <a:t>Install it like any other application.</a:t>
            </a:r>
          </a:p>
          <a:p>
            <a:pPr marL="514350" indent="-514350">
              <a:lnSpc>
                <a:spcPct val="150000"/>
              </a:lnSpc>
              <a:buFont typeface="+mj-lt"/>
              <a:buAutoNum type="arabicPeriod"/>
            </a:pPr>
            <a:r>
              <a:rPr lang="en-US" sz="2800" dirty="0">
                <a:latin typeface="Calibir"/>
              </a:rPr>
              <a:t>Open VS Code.</a:t>
            </a:r>
          </a:p>
        </p:txBody>
      </p:sp>
      <p:pic>
        <p:nvPicPr>
          <p:cNvPr id="8" name="Picture 7">
            <a:extLst>
              <a:ext uri="{FF2B5EF4-FFF2-40B4-BE49-F238E27FC236}">
                <a16:creationId xmlns:a16="http://schemas.microsoft.com/office/drawing/2014/main" id="{443D2881-4729-5CAA-FEF5-183ECEFB779F}"/>
              </a:ext>
            </a:extLst>
          </p:cNvPr>
          <p:cNvPicPr>
            <a:picLocks noChangeAspect="1"/>
          </p:cNvPicPr>
          <p:nvPr/>
        </p:nvPicPr>
        <p:blipFill>
          <a:blip r:embed="rId3"/>
          <a:srcRect b="5287"/>
          <a:stretch>
            <a:fillRect/>
          </a:stretch>
        </p:blipFill>
        <p:spPr>
          <a:xfrm>
            <a:off x="3668109" y="2601910"/>
            <a:ext cx="7893269" cy="4205207"/>
          </a:xfrm>
          <a:prstGeom prst="rect">
            <a:avLst/>
          </a:prstGeom>
        </p:spPr>
      </p:pic>
    </p:spTree>
    <p:extLst>
      <p:ext uri="{BB962C8B-B14F-4D97-AF65-F5344CB8AC3E}">
        <p14:creationId xmlns:p14="http://schemas.microsoft.com/office/powerpoint/2010/main" val="3103410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03B16-329D-1F62-4B08-451694D986D1}"/>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86AC8891-9C9B-15B4-AB14-07910C5A59C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AB823267-14D3-EB94-3E8C-42DEB7A04D69}"/>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6E865BCE-3684-F62D-F71A-9C8074BD5C5D}"/>
              </a:ext>
            </a:extLst>
          </p:cNvPr>
          <p:cNvSpPr txBox="1"/>
          <p:nvPr/>
        </p:nvSpPr>
        <p:spPr>
          <a:xfrm>
            <a:off x="4604" y="735725"/>
            <a:ext cx="11899888" cy="4549835"/>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b="1" dirty="0">
                <a:latin typeface="Calibir"/>
              </a:rPr>
              <a:t>Search and Install:</a:t>
            </a:r>
          </a:p>
          <a:p>
            <a:pPr marL="514350" lvl="0" indent="-514350" eaLnBrk="0" fontAlgn="base" hangingPunct="0">
              <a:lnSpc>
                <a:spcPct val="150000"/>
              </a:lnSpc>
              <a:spcBef>
                <a:spcPct val="0"/>
              </a:spcBef>
              <a:spcAft>
                <a:spcPct val="0"/>
              </a:spcAft>
              <a:buFont typeface="+mj-lt"/>
              <a:buAutoNum type="arabicPeriod"/>
            </a:pPr>
            <a:r>
              <a:rPr lang="en-US" altLang="en-US" sz="2800" b="1" dirty="0">
                <a:latin typeface="Calibir"/>
              </a:rPr>
              <a:t>Search</a:t>
            </a:r>
            <a:r>
              <a:rPr lang="en-US" altLang="en-US" sz="2800" dirty="0">
                <a:latin typeface="Calibir"/>
              </a:rPr>
              <a:t>: Python</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Install the </a:t>
            </a:r>
            <a:r>
              <a:rPr lang="en-US" altLang="en-US" sz="2800" b="1" dirty="0">
                <a:latin typeface="Calibir"/>
              </a:rPr>
              <a:t>Python extension</a:t>
            </a:r>
            <a:r>
              <a:rPr lang="en-US" altLang="en-US" sz="2800" dirty="0">
                <a:latin typeface="Calibir"/>
              </a:rPr>
              <a:t> by </a:t>
            </a:r>
            <a:r>
              <a:rPr lang="en-US" altLang="en-US" sz="2800" b="1" dirty="0">
                <a:latin typeface="Calibir"/>
              </a:rPr>
              <a:t>Microsoft</a:t>
            </a:r>
            <a:r>
              <a:rPr lang="en-US" altLang="en-US" sz="2800" dirty="0">
                <a:latin typeface="Calibir"/>
              </a:rPr>
              <a:t> (most important!).</a:t>
            </a: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(Optional but helpful) Install:</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b="1" dirty="0" err="1">
                <a:latin typeface="Calibir"/>
              </a:rPr>
              <a:t>Jupyter</a:t>
            </a:r>
            <a:r>
              <a:rPr lang="en-US" altLang="en-US" sz="2800" dirty="0">
                <a:latin typeface="Calibir"/>
              </a:rPr>
              <a:t> (for .</a:t>
            </a:r>
            <a:r>
              <a:rPr lang="en-US" altLang="en-US" sz="2800" dirty="0" err="1">
                <a:latin typeface="Calibir"/>
              </a:rPr>
              <a:t>ipynb</a:t>
            </a:r>
            <a:r>
              <a:rPr lang="en-US" altLang="en-US" sz="2800" dirty="0">
                <a:latin typeface="Calibir"/>
              </a:rPr>
              <a:t> interactive notebook support)</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b="1" dirty="0" err="1">
                <a:latin typeface="Calibir"/>
              </a:rPr>
              <a:t>Pylance</a:t>
            </a:r>
            <a:r>
              <a:rPr lang="en-US" altLang="en-US" sz="2800" dirty="0">
                <a:latin typeface="Calibir"/>
              </a:rPr>
              <a:t> (for IntelliSense)</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Code Runner</a:t>
            </a:r>
            <a:r>
              <a:rPr lang="en-US" altLang="en-US" sz="2800" dirty="0">
                <a:latin typeface="Calibir"/>
              </a:rPr>
              <a:t> (if students want simpler one-click run for .</a:t>
            </a:r>
            <a:r>
              <a:rPr lang="en-US" altLang="en-US" sz="2800" dirty="0" err="1">
                <a:latin typeface="Calibir"/>
              </a:rPr>
              <a:t>py</a:t>
            </a:r>
            <a:r>
              <a:rPr lang="en-US" altLang="en-US" sz="2800" dirty="0">
                <a:latin typeface="Calibir"/>
              </a:rPr>
              <a:t> files)</a:t>
            </a:r>
          </a:p>
        </p:txBody>
      </p:sp>
    </p:spTree>
    <p:extLst>
      <p:ext uri="{BB962C8B-B14F-4D97-AF65-F5344CB8AC3E}">
        <p14:creationId xmlns:p14="http://schemas.microsoft.com/office/powerpoint/2010/main" val="3077360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5D92-B545-A236-12AD-CCD39DCBDB47}"/>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7870F5D8-6B10-DC5B-2419-1A8D45E480C8}"/>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3B7D45C6-9FBB-77FA-39F5-632698BF9550}"/>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EDFDFCC8-ACA6-CA19-0F3B-58F009F5216E}"/>
              </a:ext>
            </a:extLst>
          </p:cNvPr>
          <p:cNvSpPr txBox="1"/>
          <p:nvPr/>
        </p:nvSpPr>
        <p:spPr>
          <a:xfrm>
            <a:off x="4604" y="735725"/>
            <a:ext cx="11899888" cy="5196166"/>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b="1" dirty="0">
                <a:latin typeface="Calibir"/>
              </a:rPr>
              <a:t>Step 4: Enable the Run Button (play) with Interactive Window</a:t>
            </a:r>
          </a:p>
          <a:p>
            <a:pPr marL="514350" lvl="0" indent="-514350" eaLnBrk="0" fontAlgn="base" hangingPunct="0">
              <a:lnSpc>
                <a:spcPct val="150000"/>
              </a:lnSpc>
              <a:spcBef>
                <a:spcPct val="0"/>
              </a:spcBef>
              <a:spcAft>
                <a:spcPct val="0"/>
              </a:spcAft>
              <a:buFont typeface="+mj-lt"/>
              <a:buAutoNum type="arabicPeriod"/>
            </a:pPr>
            <a:r>
              <a:rPr lang="en-US" altLang="en-US" sz="2800" b="1" dirty="0">
                <a:latin typeface="Calibir"/>
              </a:rPr>
              <a:t>Open a .</a:t>
            </a:r>
            <a:r>
              <a:rPr lang="en-US" altLang="en-US" sz="2800" b="1" dirty="0" err="1">
                <a:latin typeface="Calibir"/>
              </a:rPr>
              <a:t>py</a:t>
            </a:r>
            <a:r>
              <a:rPr lang="en-US" altLang="en-US" sz="2800" b="1" dirty="0">
                <a:latin typeface="Calibir"/>
              </a:rPr>
              <a:t> file</a:t>
            </a:r>
            <a:r>
              <a:rPr lang="en-US" altLang="en-US" sz="2800" dirty="0">
                <a:latin typeface="Calibir"/>
              </a:rPr>
              <a:t> or create a new file and save it as yourfile.py.</a:t>
            </a: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After the Python extension is installed, VS Code will show a play </a:t>
            </a:r>
            <a:r>
              <a:rPr lang="en-US" altLang="en-US" sz="2800" b="1" dirty="0">
                <a:latin typeface="Calibir"/>
              </a:rPr>
              <a:t>Run button</a:t>
            </a:r>
            <a:r>
              <a:rPr lang="en-US" altLang="en-US" sz="2800" dirty="0">
                <a:latin typeface="Calibir"/>
              </a:rPr>
              <a:t> in the top right.</a:t>
            </a: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Click the dropdown arrow next to the play and choose:</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"Run Current File in Interactive Window"</a:t>
            </a:r>
            <a:r>
              <a:rPr lang="en-US" altLang="en-US" sz="2800" dirty="0">
                <a:latin typeface="Calibir"/>
              </a:rPr>
              <a:t>.</a:t>
            </a:r>
          </a:p>
          <a:p>
            <a:pPr lvl="0" eaLnBrk="0" fontAlgn="base" hangingPunct="0">
              <a:lnSpc>
                <a:spcPct val="150000"/>
              </a:lnSpc>
              <a:spcBef>
                <a:spcPct val="0"/>
              </a:spcBef>
              <a:spcAft>
                <a:spcPct val="0"/>
              </a:spcAft>
            </a:pPr>
            <a:r>
              <a:rPr lang="en-US" altLang="en-US" sz="2800" dirty="0">
                <a:latin typeface="Calibir"/>
              </a:rPr>
              <a:t>If you are using a .</a:t>
            </a:r>
            <a:r>
              <a:rPr lang="en-US" altLang="en-US" sz="2800" dirty="0" err="1">
                <a:latin typeface="Calibir"/>
              </a:rPr>
              <a:t>ipynb</a:t>
            </a:r>
            <a:r>
              <a:rPr lang="en-US" altLang="en-US" sz="2800" dirty="0">
                <a:latin typeface="Calibir"/>
              </a:rPr>
              <a:t> (</a:t>
            </a:r>
            <a:r>
              <a:rPr lang="en-US" altLang="en-US" sz="2800" dirty="0" err="1">
                <a:latin typeface="Calibir"/>
              </a:rPr>
              <a:t>Jupyter</a:t>
            </a:r>
            <a:r>
              <a:rPr lang="en-US" altLang="en-US" sz="2800" dirty="0">
                <a:latin typeface="Calibir"/>
              </a:rPr>
              <a:t> Notebook) file, it will automatically show “Run Cell” and work interactively once the </a:t>
            </a:r>
            <a:r>
              <a:rPr lang="en-US" altLang="en-US" sz="2800" dirty="0" err="1">
                <a:latin typeface="Calibir"/>
              </a:rPr>
              <a:t>Jupyter</a:t>
            </a:r>
            <a:r>
              <a:rPr lang="en-US" altLang="en-US" sz="2800" dirty="0">
                <a:latin typeface="Calibir"/>
              </a:rPr>
              <a:t> extension is installed.</a:t>
            </a:r>
          </a:p>
        </p:txBody>
      </p:sp>
    </p:spTree>
    <p:extLst>
      <p:ext uri="{BB962C8B-B14F-4D97-AF65-F5344CB8AC3E}">
        <p14:creationId xmlns:p14="http://schemas.microsoft.com/office/powerpoint/2010/main" val="3632574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199A5-028C-83AD-FE14-0A5E71E4B85C}"/>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440BC0C3-B6FC-C0D6-B130-D91F6028200C}"/>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8FF352B4-7264-BF2F-709D-A612CB57D4E7}"/>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10F0B119-DC1A-76E1-B7BA-603A6D0A1B44}"/>
              </a:ext>
            </a:extLst>
          </p:cNvPr>
          <p:cNvSpPr txBox="1"/>
          <p:nvPr/>
        </p:nvSpPr>
        <p:spPr>
          <a:xfrm>
            <a:off x="4604" y="735725"/>
            <a:ext cx="11899888" cy="3257174"/>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b="1" dirty="0">
                <a:latin typeface="Calibir"/>
              </a:rPr>
              <a:t>Step 5: Select Python Interpreter (If Not Detected)</a:t>
            </a: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Press </a:t>
            </a:r>
            <a:r>
              <a:rPr lang="en-US" altLang="en-US" sz="2800" dirty="0" err="1">
                <a:latin typeface="Calibir"/>
              </a:rPr>
              <a:t>Ctrl+Shift+P</a:t>
            </a:r>
            <a:r>
              <a:rPr lang="en-US" altLang="en-US" sz="2800" dirty="0">
                <a:latin typeface="Calibir"/>
              </a:rPr>
              <a:t> (or </a:t>
            </a:r>
            <a:r>
              <a:rPr lang="en-US" altLang="en-US" sz="2800" dirty="0" err="1">
                <a:latin typeface="Calibir"/>
              </a:rPr>
              <a:t>Cmd+Shift+P</a:t>
            </a:r>
            <a:r>
              <a:rPr lang="en-US" altLang="en-US" sz="2800" dirty="0">
                <a:latin typeface="Calibir"/>
              </a:rPr>
              <a:t> on Mac) to open the command palette.</a:t>
            </a: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Type: </a:t>
            </a:r>
            <a:r>
              <a:rPr lang="en-US" altLang="en-US" sz="2800" b="1" dirty="0">
                <a:latin typeface="Calibir"/>
              </a:rPr>
              <a:t>Python: Select Interpreter</a:t>
            </a:r>
            <a:endParaRPr lang="en-US" altLang="en-US" sz="2800" dirty="0">
              <a:latin typeface="Calibir"/>
            </a:endParaRPr>
          </a:p>
          <a:p>
            <a:pPr marL="514350" lvl="0" indent="-514350" eaLnBrk="0" fontAlgn="base" hangingPunct="0">
              <a:lnSpc>
                <a:spcPct val="150000"/>
              </a:lnSpc>
              <a:spcBef>
                <a:spcPct val="0"/>
              </a:spcBef>
              <a:spcAft>
                <a:spcPct val="0"/>
              </a:spcAft>
              <a:buFont typeface="+mj-lt"/>
              <a:buAutoNum type="arabicPeriod"/>
            </a:pPr>
            <a:r>
              <a:rPr lang="en-US" altLang="en-US" sz="2800" dirty="0">
                <a:latin typeface="Calibir"/>
              </a:rPr>
              <a:t>Choose the one that shows your installed Python path (e.g., Python 3.x with correct version).</a:t>
            </a:r>
          </a:p>
        </p:txBody>
      </p:sp>
    </p:spTree>
    <p:extLst>
      <p:ext uri="{BB962C8B-B14F-4D97-AF65-F5344CB8AC3E}">
        <p14:creationId xmlns:p14="http://schemas.microsoft.com/office/powerpoint/2010/main" val="1250388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8083A-4A2C-0542-1947-D5366F62A795}"/>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2EAF6847-99E1-B5B8-DAF6-00D9C573FA1B}"/>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34F62C74-9008-313B-7137-C17A5F3F433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7" name="TextBox 6">
            <a:extLst>
              <a:ext uri="{FF2B5EF4-FFF2-40B4-BE49-F238E27FC236}">
                <a16:creationId xmlns:a16="http://schemas.microsoft.com/office/drawing/2014/main" id="{E4654CAC-A9BF-EEAC-C933-AF2188B3D647}"/>
              </a:ext>
            </a:extLst>
          </p:cNvPr>
          <p:cNvSpPr txBox="1"/>
          <p:nvPr/>
        </p:nvSpPr>
        <p:spPr>
          <a:xfrm>
            <a:off x="4604" y="735725"/>
            <a:ext cx="11899888" cy="5842497"/>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b="1" dirty="0">
                <a:latin typeface="Calibir"/>
              </a:rPr>
              <a:t>Troubleshooting Common Issues</a:t>
            </a:r>
          </a:p>
          <a:p>
            <a:pPr lvl="0" eaLnBrk="0" fontAlgn="base" hangingPunct="0">
              <a:lnSpc>
                <a:spcPct val="150000"/>
              </a:lnSpc>
              <a:spcBef>
                <a:spcPct val="0"/>
              </a:spcBef>
              <a:spcAft>
                <a:spcPct val="0"/>
              </a:spcAft>
            </a:pPr>
            <a:r>
              <a:rPr lang="en-US" altLang="en-US" sz="2800" b="1" dirty="0">
                <a:latin typeface="Calibir"/>
              </a:rPr>
              <a:t>Run Button Not Appearing?</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Make sure:</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Python extension is installed.</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File is saved with .</a:t>
            </a:r>
            <a:r>
              <a:rPr lang="en-US" altLang="en-US" sz="2800" dirty="0" err="1">
                <a:latin typeface="Calibir"/>
              </a:rPr>
              <a:t>py</a:t>
            </a:r>
            <a:r>
              <a:rPr lang="en-US" altLang="en-US" sz="2800" dirty="0">
                <a:latin typeface="Calibir"/>
              </a:rPr>
              <a:t> or .</a:t>
            </a:r>
            <a:r>
              <a:rPr lang="en-US" altLang="en-US" sz="2800" dirty="0" err="1">
                <a:latin typeface="Calibir"/>
              </a:rPr>
              <a:t>ipynb</a:t>
            </a:r>
            <a:r>
              <a:rPr lang="en-US" altLang="en-US" sz="2800" dirty="0">
                <a:latin typeface="Calibir"/>
              </a:rPr>
              <a:t> extension.</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Python interpreter is selected in bottom-left/status bar.</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Getting “Python not found”?</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On Windows, make sure Add to PATH was checked during installation.</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On macOS, use python3 instead of python.</a:t>
            </a:r>
          </a:p>
        </p:txBody>
      </p:sp>
    </p:spTree>
    <p:extLst>
      <p:ext uri="{BB962C8B-B14F-4D97-AF65-F5344CB8AC3E}">
        <p14:creationId xmlns:p14="http://schemas.microsoft.com/office/powerpoint/2010/main" val="2703647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B424B-F89F-5383-8C72-99C271AE9A45}"/>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D77A0680-ADB8-7794-436A-D2118BED163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DDD9D59C-675F-DF69-C9AD-B6424EC6F767}"/>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graphicFrame>
        <p:nvGraphicFramePr>
          <p:cNvPr id="2" name="Table 1">
            <a:extLst>
              <a:ext uri="{FF2B5EF4-FFF2-40B4-BE49-F238E27FC236}">
                <a16:creationId xmlns:a16="http://schemas.microsoft.com/office/drawing/2014/main" id="{1CE1F618-B0BE-52D1-7AE1-57DA57FBF904}"/>
              </a:ext>
            </a:extLst>
          </p:cNvPr>
          <p:cNvGraphicFramePr>
            <a:graphicFrameLocks noGrp="1"/>
          </p:cNvGraphicFramePr>
          <p:nvPr>
            <p:extLst>
              <p:ext uri="{D42A27DB-BD31-4B8C-83A1-F6EECF244321}">
                <p14:modId xmlns:p14="http://schemas.microsoft.com/office/powerpoint/2010/main" val="401710364"/>
              </p:ext>
            </p:extLst>
          </p:nvPr>
        </p:nvGraphicFramePr>
        <p:xfrm>
          <a:off x="669106" y="1658171"/>
          <a:ext cx="10515600" cy="4815840"/>
        </p:xfrm>
        <a:graphic>
          <a:graphicData uri="http://schemas.openxmlformats.org/drawingml/2006/table">
            <a:tbl>
              <a:tblPr>
                <a:tableStyleId>{BDBED569-4797-4DF1-A0F4-6AAB3CD982D8}</a:tableStyleId>
              </a:tblPr>
              <a:tblGrid>
                <a:gridCol w="2628900">
                  <a:extLst>
                    <a:ext uri="{9D8B030D-6E8A-4147-A177-3AD203B41FA5}">
                      <a16:colId xmlns:a16="http://schemas.microsoft.com/office/drawing/2014/main" val="3690725267"/>
                    </a:ext>
                  </a:extLst>
                </a:gridCol>
                <a:gridCol w="2628900">
                  <a:extLst>
                    <a:ext uri="{9D8B030D-6E8A-4147-A177-3AD203B41FA5}">
                      <a16:colId xmlns:a16="http://schemas.microsoft.com/office/drawing/2014/main" val="889038560"/>
                    </a:ext>
                  </a:extLst>
                </a:gridCol>
                <a:gridCol w="2628900">
                  <a:extLst>
                    <a:ext uri="{9D8B030D-6E8A-4147-A177-3AD203B41FA5}">
                      <a16:colId xmlns:a16="http://schemas.microsoft.com/office/drawing/2014/main" val="1603276272"/>
                    </a:ext>
                  </a:extLst>
                </a:gridCol>
                <a:gridCol w="2628900">
                  <a:extLst>
                    <a:ext uri="{9D8B030D-6E8A-4147-A177-3AD203B41FA5}">
                      <a16:colId xmlns:a16="http://schemas.microsoft.com/office/drawing/2014/main" val="4139749435"/>
                    </a:ext>
                  </a:extLst>
                </a:gridCol>
              </a:tblGrid>
              <a:tr h="0">
                <a:tc>
                  <a:txBody>
                    <a:bodyPr/>
                    <a:lstStyle/>
                    <a:p>
                      <a:pPr>
                        <a:buNone/>
                      </a:pPr>
                      <a:r>
                        <a:rPr lang="en-US" sz="2800" dirty="0">
                          <a:latin typeface="Calibir"/>
                        </a:rPr>
                        <a:t>Step</a:t>
                      </a:r>
                    </a:p>
                  </a:txBody>
                  <a:tcPr anchor="ctr"/>
                </a:tc>
                <a:tc>
                  <a:txBody>
                    <a:bodyPr/>
                    <a:lstStyle/>
                    <a:p>
                      <a:pPr>
                        <a:buNone/>
                      </a:pPr>
                      <a:r>
                        <a:rPr lang="en-US" sz="2800">
                          <a:latin typeface="Calibir"/>
                        </a:rPr>
                        <a:t>Task</a:t>
                      </a:r>
                    </a:p>
                  </a:txBody>
                  <a:tcPr anchor="ctr"/>
                </a:tc>
                <a:tc>
                  <a:txBody>
                    <a:bodyPr/>
                    <a:lstStyle/>
                    <a:p>
                      <a:pPr>
                        <a:buNone/>
                      </a:pPr>
                      <a:r>
                        <a:rPr lang="en-US" sz="2800">
                          <a:latin typeface="Calibir"/>
                        </a:rPr>
                        <a:t>Windows</a:t>
                      </a:r>
                    </a:p>
                  </a:txBody>
                  <a:tcPr anchor="ctr"/>
                </a:tc>
                <a:tc>
                  <a:txBody>
                    <a:bodyPr/>
                    <a:lstStyle/>
                    <a:p>
                      <a:pPr>
                        <a:buNone/>
                      </a:pPr>
                      <a:r>
                        <a:rPr lang="en-US" sz="2800">
                          <a:latin typeface="Calibir"/>
                        </a:rPr>
                        <a:t>Mac</a:t>
                      </a:r>
                    </a:p>
                  </a:txBody>
                  <a:tcPr anchor="ctr"/>
                </a:tc>
                <a:extLst>
                  <a:ext uri="{0D108BD9-81ED-4DB2-BD59-A6C34878D82A}">
                    <a16:rowId xmlns:a16="http://schemas.microsoft.com/office/drawing/2014/main" val="1180577908"/>
                  </a:ext>
                </a:extLst>
              </a:tr>
              <a:tr h="0">
                <a:tc>
                  <a:txBody>
                    <a:bodyPr/>
                    <a:lstStyle/>
                    <a:p>
                      <a:pPr>
                        <a:buNone/>
                      </a:pPr>
                      <a:r>
                        <a:rPr lang="en-US" sz="2800">
                          <a:latin typeface="Calibir"/>
                        </a:rPr>
                        <a:t>1</a:t>
                      </a:r>
                    </a:p>
                  </a:txBody>
                  <a:tcPr anchor="ctr"/>
                </a:tc>
                <a:tc>
                  <a:txBody>
                    <a:bodyPr/>
                    <a:lstStyle/>
                    <a:p>
                      <a:pPr>
                        <a:buNone/>
                      </a:pPr>
                      <a:r>
                        <a:rPr lang="en-US" sz="2800" dirty="0">
                          <a:latin typeface="Calibir"/>
                        </a:rPr>
                        <a:t>Install Python</a:t>
                      </a:r>
                    </a:p>
                  </a:txBody>
                  <a:tcPr anchor="ctr"/>
                </a:tc>
                <a:tc>
                  <a:txBody>
                    <a:bodyPr/>
                    <a:lstStyle/>
                    <a:p>
                      <a:pPr>
                        <a:buNone/>
                      </a:pPr>
                      <a:r>
                        <a:rPr lang="en-US" sz="2800" dirty="0">
                          <a:latin typeface="Calibir"/>
                        </a:rPr>
                        <a:t>[ Add to PATH]</a:t>
                      </a:r>
                    </a:p>
                  </a:txBody>
                  <a:tcPr anchor="ctr"/>
                </a:tc>
                <a:tc>
                  <a:txBody>
                    <a:bodyPr/>
                    <a:lstStyle/>
                    <a:p>
                      <a:pPr>
                        <a:buNone/>
                      </a:pPr>
                      <a:r>
                        <a:rPr lang="en-US" sz="2800">
                          <a:latin typeface="Calibir"/>
                        </a:rPr>
                        <a:t>[Use python3]</a:t>
                      </a:r>
                    </a:p>
                  </a:txBody>
                  <a:tcPr anchor="ctr"/>
                </a:tc>
                <a:extLst>
                  <a:ext uri="{0D108BD9-81ED-4DB2-BD59-A6C34878D82A}">
                    <a16:rowId xmlns:a16="http://schemas.microsoft.com/office/drawing/2014/main" val="544114699"/>
                  </a:ext>
                </a:extLst>
              </a:tr>
              <a:tr h="0">
                <a:tc>
                  <a:txBody>
                    <a:bodyPr/>
                    <a:lstStyle/>
                    <a:p>
                      <a:pPr>
                        <a:buNone/>
                      </a:pPr>
                      <a:r>
                        <a:rPr lang="en-US" sz="2800" dirty="0">
                          <a:latin typeface="Calibir"/>
                        </a:rPr>
                        <a:t>2</a:t>
                      </a:r>
                    </a:p>
                  </a:txBody>
                  <a:tcPr anchor="ctr"/>
                </a:tc>
                <a:tc>
                  <a:txBody>
                    <a:bodyPr/>
                    <a:lstStyle/>
                    <a:p>
                      <a:pPr>
                        <a:buNone/>
                      </a:pPr>
                      <a:r>
                        <a:rPr lang="en-US" sz="2800">
                          <a:latin typeface="Calibir"/>
                        </a:rPr>
                        <a:t>Install VS Code</a:t>
                      </a:r>
                    </a:p>
                  </a:txBody>
                  <a:tcPr anchor="ctr"/>
                </a:tc>
                <a:tc>
                  <a:txBody>
                    <a:bodyPr/>
                    <a:lstStyle/>
                    <a:p>
                      <a:pPr marL="342900" indent="-342900">
                        <a:buFont typeface="Wingdings" panose="05000000000000000000" pitchFamily="2" charset="2"/>
                        <a:buChar char="ü"/>
                      </a:pPr>
                      <a:r>
                        <a:rPr lang="en-US" sz="2800" dirty="0">
                          <a:latin typeface="Calibir"/>
                        </a:rPr>
                        <a:t> </a:t>
                      </a:r>
                    </a:p>
                  </a:txBody>
                  <a:tcPr anchor="ctr"/>
                </a:tc>
                <a:tc>
                  <a:txBody>
                    <a:bodyPr/>
                    <a:lstStyle/>
                    <a:p>
                      <a:pPr marL="342900" indent="-342900">
                        <a:buFont typeface="Wingdings" panose="05000000000000000000" pitchFamily="2" charset="2"/>
                        <a:buChar char="ü"/>
                      </a:pPr>
                      <a:r>
                        <a:rPr lang="en-US" sz="2800" dirty="0">
                          <a:latin typeface="Calibir"/>
                        </a:rPr>
                        <a:t> </a:t>
                      </a:r>
                    </a:p>
                  </a:txBody>
                  <a:tcPr anchor="ctr"/>
                </a:tc>
                <a:extLst>
                  <a:ext uri="{0D108BD9-81ED-4DB2-BD59-A6C34878D82A}">
                    <a16:rowId xmlns:a16="http://schemas.microsoft.com/office/drawing/2014/main" val="1961026254"/>
                  </a:ext>
                </a:extLst>
              </a:tr>
              <a:tr h="0">
                <a:tc>
                  <a:txBody>
                    <a:bodyPr/>
                    <a:lstStyle/>
                    <a:p>
                      <a:pPr>
                        <a:buNone/>
                      </a:pPr>
                      <a:r>
                        <a:rPr lang="en-US" sz="2800">
                          <a:latin typeface="Calibir"/>
                        </a:rPr>
                        <a:t>3</a:t>
                      </a:r>
                    </a:p>
                  </a:txBody>
                  <a:tcPr anchor="ctr"/>
                </a:tc>
                <a:tc>
                  <a:txBody>
                    <a:bodyPr/>
                    <a:lstStyle/>
                    <a:p>
                      <a:pPr>
                        <a:buNone/>
                      </a:pPr>
                      <a:r>
                        <a:rPr lang="en-US" sz="2800">
                          <a:latin typeface="Calibir"/>
                        </a:rPr>
                        <a:t>Install Extensions</a:t>
                      </a:r>
                    </a:p>
                  </a:txBody>
                  <a:tcPr anchor="ctr"/>
                </a:tc>
                <a:tc>
                  <a:txBody>
                    <a:bodyPr/>
                    <a:lstStyle/>
                    <a:p>
                      <a:pPr>
                        <a:buNone/>
                      </a:pPr>
                      <a:r>
                        <a:rPr lang="en-US" sz="2800">
                          <a:latin typeface="Calibir"/>
                        </a:rPr>
                        <a:t>Python, Jupyter</a:t>
                      </a:r>
                    </a:p>
                  </a:txBody>
                  <a:tcPr anchor="ctr"/>
                </a:tc>
                <a:tc>
                  <a:txBody>
                    <a:bodyPr/>
                    <a:lstStyle/>
                    <a:p>
                      <a:pPr>
                        <a:buNone/>
                      </a:pPr>
                      <a:r>
                        <a:rPr lang="en-US" sz="2800">
                          <a:latin typeface="Calibir"/>
                        </a:rPr>
                        <a:t>Same</a:t>
                      </a:r>
                    </a:p>
                  </a:txBody>
                  <a:tcPr anchor="ctr"/>
                </a:tc>
                <a:extLst>
                  <a:ext uri="{0D108BD9-81ED-4DB2-BD59-A6C34878D82A}">
                    <a16:rowId xmlns:a16="http://schemas.microsoft.com/office/drawing/2014/main" val="3356483608"/>
                  </a:ext>
                </a:extLst>
              </a:tr>
              <a:tr h="0">
                <a:tc>
                  <a:txBody>
                    <a:bodyPr/>
                    <a:lstStyle/>
                    <a:p>
                      <a:pPr>
                        <a:buNone/>
                      </a:pPr>
                      <a:r>
                        <a:rPr lang="en-US" sz="2800">
                          <a:latin typeface="Calibir"/>
                        </a:rPr>
                        <a:t>4</a:t>
                      </a:r>
                    </a:p>
                  </a:txBody>
                  <a:tcPr anchor="ctr"/>
                </a:tc>
                <a:tc>
                  <a:txBody>
                    <a:bodyPr/>
                    <a:lstStyle/>
                    <a:p>
                      <a:pPr>
                        <a:buNone/>
                      </a:pPr>
                      <a:r>
                        <a:rPr lang="en-US" sz="2800">
                          <a:latin typeface="Calibir"/>
                        </a:rPr>
                        <a:t>Configure Interpreter</a:t>
                      </a:r>
                    </a:p>
                  </a:txBody>
                  <a:tcPr anchor="ctr"/>
                </a:tc>
                <a:tc>
                  <a:txBody>
                    <a:bodyPr/>
                    <a:lstStyle/>
                    <a:p>
                      <a:pPr>
                        <a:buNone/>
                      </a:pPr>
                      <a:r>
                        <a:rPr lang="en-US" sz="2800">
                          <a:latin typeface="Calibir"/>
                        </a:rPr>
                        <a:t>Ctrl+Shift+P → Select Python</a:t>
                      </a:r>
                    </a:p>
                  </a:txBody>
                  <a:tcPr anchor="ctr"/>
                </a:tc>
                <a:tc>
                  <a:txBody>
                    <a:bodyPr/>
                    <a:lstStyle/>
                    <a:p>
                      <a:pPr>
                        <a:buNone/>
                      </a:pPr>
                      <a:r>
                        <a:rPr lang="en-US" sz="2800">
                          <a:latin typeface="Calibir"/>
                        </a:rPr>
                        <a:t>Same</a:t>
                      </a:r>
                    </a:p>
                  </a:txBody>
                  <a:tcPr anchor="ctr"/>
                </a:tc>
                <a:extLst>
                  <a:ext uri="{0D108BD9-81ED-4DB2-BD59-A6C34878D82A}">
                    <a16:rowId xmlns:a16="http://schemas.microsoft.com/office/drawing/2014/main" val="3623402797"/>
                  </a:ext>
                </a:extLst>
              </a:tr>
              <a:tr h="0">
                <a:tc>
                  <a:txBody>
                    <a:bodyPr/>
                    <a:lstStyle/>
                    <a:p>
                      <a:pPr>
                        <a:buNone/>
                      </a:pPr>
                      <a:r>
                        <a:rPr lang="en-US" sz="2800">
                          <a:latin typeface="Calibir"/>
                        </a:rPr>
                        <a:t>5</a:t>
                      </a:r>
                    </a:p>
                  </a:txBody>
                  <a:tcPr anchor="ctr"/>
                </a:tc>
                <a:tc>
                  <a:txBody>
                    <a:bodyPr/>
                    <a:lstStyle/>
                    <a:p>
                      <a:pPr>
                        <a:buNone/>
                      </a:pPr>
                      <a:r>
                        <a:rPr lang="en-US" sz="2800">
                          <a:latin typeface="Calibir"/>
                        </a:rPr>
                        <a:t>Run Code</a:t>
                      </a:r>
                    </a:p>
                  </a:txBody>
                  <a:tcPr anchor="ctr"/>
                </a:tc>
                <a:tc>
                  <a:txBody>
                    <a:bodyPr/>
                    <a:lstStyle/>
                    <a:p>
                      <a:pPr>
                        <a:buNone/>
                      </a:pPr>
                      <a:r>
                        <a:rPr lang="en-US" sz="2800" dirty="0">
                          <a:latin typeface="Calibir"/>
                        </a:rPr>
                        <a:t>Play → Interactive Window</a:t>
                      </a:r>
                    </a:p>
                  </a:txBody>
                  <a:tcPr anchor="ctr"/>
                </a:tc>
                <a:tc>
                  <a:txBody>
                    <a:bodyPr/>
                    <a:lstStyle/>
                    <a:p>
                      <a:pPr>
                        <a:buNone/>
                      </a:pPr>
                      <a:r>
                        <a:rPr lang="en-US" sz="2800" dirty="0">
                          <a:latin typeface="Calibir"/>
                        </a:rPr>
                        <a:t>Play works the same</a:t>
                      </a:r>
                    </a:p>
                  </a:txBody>
                  <a:tcPr anchor="ctr"/>
                </a:tc>
                <a:extLst>
                  <a:ext uri="{0D108BD9-81ED-4DB2-BD59-A6C34878D82A}">
                    <a16:rowId xmlns:a16="http://schemas.microsoft.com/office/drawing/2014/main" val="1219613985"/>
                  </a:ext>
                </a:extLst>
              </a:tr>
            </a:tbl>
          </a:graphicData>
        </a:graphic>
      </p:graphicFrame>
      <p:sp>
        <p:nvSpPr>
          <p:cNvPr id="3" name="Rectangle 1">
            <a:extLst>
              <a:ext uri="{FF2B5EF4-FFF2-40B4-BE49-F238E27FC236}">
                <a16:creationId xmlns:a16="http://schemas.microsoft.com/office/drawing/2014/main" id="{D9B2505A-07DB-5B32-F31E-6947B3A6BD11}"/>
              </a:ext>
            </a:extLst>
          </p:cNvPr>
          <p:cNvSpPr>
            <a:spLocks noChangeArrowheads="1"/>
          </p:cNvSpPr>
          <p:nvPr/>
        </p:nvSpPr>
        <p:spPr bwMode="auto">
          <a:xfrm>
            <a:off x="-59779" y="566677"/>
            <a:ext cx="30179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Summary Checklist</a:t>
            </a:r>
          </a:p>
        </p:txBody>
      </p:sp>
    </p:spTree>
    <p:extLst>
      <p:ext uri="{BB962C8B-B14F-4D97-AF65-F5344CB8AC3E}">
        <p14:creationId xmlns:p14="http://schemas.microsoft.com/office/powerpoint/2010/main" val="1081060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B4640-2215-ADB5-3AED-F7F32EDD964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3CF81CEB-AD54-0FDD-4CA6-9A11BFEF4BDA}"/>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9DBDB64D-705A-F9C8-7304-2EB8D280D85C}"/>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3" name="Rectangle 1">
            <a:extLst>
              <a:ext uri="{FF2B5EF4-FFF2-40B4-BE49-F238E27FC236}">
                <a16:creationId xmlns:a16="http://schemas.microsoft.com/office/drawing/2014/main" id="{03F87320-D04E-80B0-D0EF-5D8A615E79E2}"/>
              </a:ext>
            </a:extLst>
          </p:cNvPr>
          <p:cNvSpPr>
            <a:spLocks noChangeArrowheads="1"/>
          </p:cNvSpPr>
          <p:nvPr/>
        </p:nvSpPr>
        <p:spPr bwMode="auto">
          <a:xfrm>
            <a:off x="0" y="594264"/>
            <a:ext cx="12192000"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Sometimes, students may see an error like:</a:t>
            </a:r>
          </a:p>
          <a:p>
            <a:pPr lvl="0" eaLnBrk="0" fontAlgn="base" hangingPunct="0">
              <a:lnSpc>
                <a:spcPct val="150000"/>
              </a:lnSpc>
              <a:spcBef>
                <a:spcPct val="0"/>
              </a:spcBef>
              <a:spcAft>
                <a:spcPct val="0"/>
              </a:spcAft>
            </a:pPr>
            <a:r>
              <a:rPr lang="en-US" altLang="en-US" sz="2800" dirty="0">
                <a:latin typeface="Calibir"/>
              </a:rPr>
              <a:t>"Cannot run cells, </a:t>
            </a:r>
            <a:r>
              <a:rPr lang="en-US" altLang="en-US" sz="2800" dirty="0" err="1">
                <a:latin typeface="Calibir"/>
              </a:rPr>
              <a:t>ipykernel</a:t>
            </a:r>
            <a:r>
              <a:rPr lang="en-US" altLang="en-US" sz="2800" dirty="0">
                <a:latin typeface="Calibir"/>
              </a:rPr>
              <a:t> is not installed."</a:t>
            </a:r>
            <a:br>
              <a:rPr lang="en-US" altLang="en-US" sz="2800" dirty="0">
                <a:latin typeface="Calibir"/>
              </a:rPr>
            </a:br>
            <a:r>
              <a:rPr lang="en-US" altLang="en-US" sz="2800" dirty="0">
                <a:latin typeface="Calibir"/>
              </a:rPr>
              <a:t>or</a:t>
            </a:r>
            <a:br>
              <a:rPr lang="en-US" altLang="en-US" sz="2800" dirty="0">
                <a:latin typeface="Calibir"/>
              </a:rPr>
            </a:br>
            <a:r>
              <a:rPr lang="en-US" altLang="en-US" sz="2800" dirty="0">
                <a:latin typeface="Calibir"/>
              </a:rPr>
              <a:t>"Kernel 'Python 3' cannot be started using the selected interpreter."</a:t>
            </a:r>
          </a:p>
          <a:p>
            <a:pPr lvl="0" eaLnBrk="0" fontAlgn="base" hangingPunct="0">
              <a:lnSpc>
                <a:spcPct val="150000"/>
              </a:lnSpc>
              <a:spcBef>
                <a:spcPct val="0"/>
              </a:spcBef>
              <a:spcAft>
                <a:spcPct val="0"/>
              </a:spcAft>
            </a:pPr>
            <a:r>
              <a:rPr lang="en-US" altLang="en-US" sz="2800" dirty="0">
                <a:latin typeface="Calibir"/>
              </a:rPr>
              <a:t>This happens if:</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They installed Python but haven't installed any packages (especially in a new/clean environment).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They’re using a virtual environment that doesn’t have </a:t>
            </a:r>
            <a:r>
              <a:rPr lang="en-US" altLang="en-US" sz="2800" dirty="0" err="1">
                <a:latin typeface="Calibir"/>
              </a:rPr>
              <a:t>ipykernel</a:t>
            </a:r>
            <a:r>
              <a:rPr lang="en-US" altLang="en-US" sz="2800" dirty="0">
                <a:latin typeface="Calibir"/>
              </a:rPr>
              <a:t>.</a:t>
            </a:r>
          </a:p>
        </p:txBody>
      </p:sp>
    </p:spTree>
    <p:extLst>
      <p:ext uri="{BB962C8B-B14F-4D97-AF65-F5344CB8AC3E}">
        <p14:creationId xmlns:p14="http://schemas.microsoft.com/office/powerpoint/2010/main" val="1341070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3AFB0-E38C-D382-C38E-54035C2822D5}"/>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487C91AD-C5CF-0406-B1FE-41571063778A}"/>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6FA94EA1-D035-4D0D-CAEF-492F814977F0}"/>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3" name="Rectangle 1">
            <a:extLst>
              <a:ext uri="{FF2B5EF4-FFF2-40B4-BE49-F238E27FC236}">
                <a16:creationId xmlns:a16="http://schemas.microsoft.com/office/drawing/2014/main" id="{1C9FCDF1-1ADD-1422-C16F-9CC1D50C0F26}"/>
              </a:ext>
            </a:extLst>
          </p:cNvPr>
          <p:cNvSpPr>
            <a:spLocks noChangeArrowheads="1"/>
          </p:cNvSpPr>
          <p:nvPr/>
        </p:nvSpPr>
        <p:spPr bwMode="auto">
          <a:xfrm>
            <a:off x="0" y="2210091"/>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To fix it (if needed), they can run:</a:t>
            </a:r>
          </a:p>
          <a:p>
            <a:pPr lvl="0" eaLnBrk="0" fontAlgn="base" hangingPunct="0">
              <a:lnSpc>
                <a:spcPct val="150000"/>
              </a:lnSpc>
              <a:spcBef>
                <a:spcPct val="0"/>
              </a:spcBef>
              <a:spcAft>
                <a:spcPct val="0"/>
              </a:spcAft>
            </a:pPr>
            <a:r>
              <a:rPr lang="en-US" altLang="en-US" sz="2800" b="1" dirty="0">
                <a:latin typeface="Calibir"/>
              </a:rPr>
              <a:t>On Windows (Command Prompt):</a:t>
            </a:r>
          </a:p>
          <a:p>
            <a:pPr lvl="0" eaLnBrk="0" fontAlgn="base" hangingPunct="0">
              <a:lnSpc>
                <a:spcPct val="150000"/>
              </a:lnSpc>
              <a:spcBef>
                <a:spcPct val="0"/>
              </a:spcBef>
              <a:spcAft>
                <a:spcPct val="0"/>
              </a:spcAft>
            </a:pPr>
            <a:r>
              <a:rPr lang="en-US" altLang="en-US" sz="2800" dirty="0">
                <a:latin typeface="Calibir"/>
              </a:rPr>
              <a:t>pip install </a:t>
            </a:r>
            <a:r>
              <a:rPr lang="en-US" altLang="en-US" sz="2800" dirty="0" err="1">
                <a:latin typeface="Calibir"/>
              </a:rPr>
              <a:t>ipykernel</a:t>
            </a:r>
            <a:endParaRPr lang="en-US" altLang="en-US" sz="2800" dirty="0">
              <a:latin typeface="Calibir"/>
            </a:endParaRPr>
          </a:p>
        </p:txBody>
      </p:sp>
    </p:spTree>
    <p:extLst>
      <p:ext uri="{BB962C8B-B14F-4D97-AF65-F5344CB8AC3E}">
        <p14:creationId xmlns:p14="http://schemas.microsoft.com/office/powerpoint/2010/main" val="2088594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2667E-C51C-3E72-6182-4A0CAE000B14}"/>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A3662096-747A-2B0D-CD39-310558D2EF43}"/>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CA15535B-9A0B-9663-3793-7945A66B30F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3" name="Rectangle 1">
            <a:extLst>
              <a:ext uri="{FF2B5EF4-FFF2-40B4-BE49-F238E27FC236}">
                <a16:creationId xmlns:a16="http://schemas.microsoft.com/office/drawing/2014/main" id="{FB526E02-2ED2-4A82-1587-B425ED845993}"/>
              </a:ext>
            </a:extLst>
          </p:cNvPr>
          <p:cNvSpPr>
            <a:spLocks noChangeArrowheads="1"/>
          </p:cNvSpPr>
          <p:nvPr/>
        </p:nvSpPr>
        <p:spPr bwMode="auto">
          <a:xfrm>
            <a:off x="0" y="2533257"/>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On macOS (Terminal):</a:t>
            </a:r>
          </a:p>
          <a:p>
            <a:pPr lvl="0" eaLnBrk="0" fontAlgn="base" hangingPunct="0">
              <a:lnSpc>
                <a:spcPct val="150000"/>
              </a:lnSpc>
              <a:spcBef>
                <a:spcPct val="0"/>
              </a:spcBef>
              <a:spcAft>
                <a:spcPct val="0"/>
              </a:spcAft>
            </a:pPr>
            <a:r>
              <a:rPr lang="en-US" altLang="en-US" sz="2800" dirty="0">
                <a:latin typeface="Calibir"/>
              </a:rPr>
              <a:t>pip3 install </a:t>
            </a:r>
            <a:r>
              <a:rPr lang="en-US" altLang="en-US" sz="2800" dirty="0" err="1">
                <a:latin typeface="Calibir"/>
              </a:rPr>
              <a:t>ipykernel</a:t>
            </a:r>
            <a:endParaRPr lang="en-US" altLang="en-US" sz="2800" dirty="0">
              <a:latin typeface="Calibir"/>
            </a:endParaRPr>
          </a:p>
        </p:txBody>
      </p:sp>
    </p:spTree>
    <p:extLst>
      <p:ext uri="{BB962C8B-B14F-4D97-AF65-F5344CB8AC3E}">
        <p14:creationId xmlns:p14="http://schemas.microsoft.com/office/powerpoint/2010/main" val="7184615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3D1DC-1EB5-F199-63B6-B3BD17E17FC4}"/>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87AB3E68-CAEC-E175-C5CC-08BE4DE71018}"/>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8792CBA8-881B-1180-9205-EEBCE9903CA7}"/>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Visual Studio Code</a:t>
            </a:r>
            <a:endParaRPr lang="en-US" altLang="en-US" sz="1909" dirty="0">
              <a:highlight>
                <a:srgbClr val="00FF00"/>
              </a:highlight>
              <a:latin typeface="+mj-lt"/>
            </a:endParaRPr>
          </a:p>
        </p:txBody>
      </p:sp>
      <p:sp>
        <p:nvSpPr>
          <p:cNvPr id="3" name="Rectangle 1">
            <a:extLst>
              <a:ext uri="{FF2B5EF4-FFF2-40B4-BE49-F238E27FC236}">
                <a16:creationId xmlns:a16="http://schemas.microsoft.com/office/drawing/2014/main" id="{EFE723A0-E592-B27B-2C6A-DA0521FDE1C5}"/>
              </a:ext>
            </a:extLst>
          </p:cNvPr>
          <p:cNvSpPr>
            <a:spLocks noChangeArrowheads="1"/>
          </p:cNvSpPr>
          <p:nvPr/>
        </p:nvSpPr>
        <p:spPr bwMode="auto">
          <a:xfrm>
            <a:off x="0" y="2533256"/>
            <a:ext cx="12192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dirty="0">
                <a:latin typeface="Calibir"/>
              </a:rPr>
              <a:t>Or from inside VS Code's terminal (Ctrl + ~), run:</a:t>
            </a:r>
          </a:p>
          <a:p>
            <a:pPr lvl="0" eaLnBrk="0" fontAlgn="base" hangingPunct="0">
              <a:lnSpc>
                <a:spcPct val="150000"/>
              </a:lnSpc>
              <a:spcBef>
                <a:spcPct val="0"/>
              </a:spcBef>
              <a:spcAft>
                <a:spcPct val="0"/>
              </a:spcAft>
            </a:pPr>
            <a:r>
              <a:rPr lang="en-US" altLang="en-US" sz="2800" dirty="0">
                <a:latin typeface="Calibir"/>
              </a:rPr>
              <a:t>python -m pip install </a:t>
            </a:r>
            <a:r>
              <a:rPr lang="en-US" altLang="en-US" sz="2800" dirty="0" err="1">
                <a:latin typeface="Calibir"/>
              </a:rPr>
              <a:t>ipykernel</a:t>
            </a:r>
            <a:endParaRPr lang="en-US" altLang="en-US" sz="2800" dirty="0">
              <a:latin typeface="Calibir"/>
            </a:endParaRPr>
          </a:p>
        </p:txBody>
      </p:sp>
    </p:spTree>
    <p:extLst>
      <p:ext uri="{BB962C8B-B14F-4D97-AF65-F5344CB8AC3E}">
        <p14:creationId xmlns:p14="http://schemas.microsoft.com/office/powerpoint/2010/main" val="271501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2FD77-9EC9-B6B9-440F-3B461D7731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4F5BA-177E-6F88-BA6E-AFD9C0DF5B8E}"/>
              </a:ext>
            </a:extLst>
          </p:cNvPr>
          <p:cNvSpPr>
            <a:spLocks noGrp="1"/>
          </p:cNvSpPr>
          <p:nvPr>
            <p:ph idx="1"/>
          </p:nvPr>
        </p:nvSpPr>
        <p:spPr>
          <a:xfrm>
            <a:off x="1950862" y="1661532"/>
            <a:ext cx="8301502" cy="3772542"/>
          </a:xfrm>
        </p:spPr>
        <p:txBody>
          <a:bodyPr>
            <a:noAutofit/>
          </a:bodyPr>
          <a:lstStyle/>
          <a:p>
            <a:pPr>
              <a:lnSpc>
                <a:spcPct val="150000"/>
              </a:lnSpc>
            </a:pPr>
            <a:r>
              <a:rPr lang="en-US" sz="2000" b="1" dirty="0"/>
              <a:t>Data A</a:t>
            </a:r>
            <a:r>
              <a:rPr lang="en-US" sz="2000" dirty="0"/>
              <a:t>n</a:t>
            </a:r>
            <a:r>
              <a:rPr lang="en-US" sz="2000" b="1" dirty="0"/>
              <a:t>alyst: </a:t>
            </a:r>
            <a:r>
              <a:rPr lang="en-US" sz="2000" dirty="0"/>
              <a:t>Interpret complex datasets to inform business decisions.</a:t>
            </a:r>
          </a:p>
        </p:txBody>
      </p:sp>
      <p:pic>
        <p:nvPicPr>
          <p:cNvPr id="5" name="Picture 4">
            <a:extLst>
              <a:ext uri="{FF2B5EF4-FFF2-40B4-BE49-F238E27FC236}">
                <a16:creationId xmlns:a16="http://schemas.microsoft.com/office/drawing/2014/main" id="{384C497B-59C5-5785-0FF9-946126F026E4}"/>
              </a:ext>
            </a:extLst>
          </p:cNvPr>
          <p:cNvPicPr>
            <a:picLocks noChangeAspect="1"/>
          </p:cNvPicPr>
          <p:nvPr/>
        </p:nvPicPr>
        <p:blipFill>
          <a:blip r:embed="rId2"/>
          <a:srcRect r="6875" b="8000"/>
          <a:stretch>
            <a:fillRect/>
          </a:stretch>
        </p:blipFill>
        <p:spPr>
          <a:xfrm>
            <a:off x="2840858" y="2819635"/>
            <a:ext cx="7054593" cy="3920245"/>
          </a:xfrm>
          <a:prstGeom prst="rect">
            <a:avLst/>
          </a:prstGeom>
        </p:spPr>
      </p:pic>
      <p:sp>
        <p:nvSpPr>
          <p:cNvPr id="7" name="Title 1">
            <a:extLst>
              <a:ext uri="{FF2B5EF4-FFF2-40B4-BE49-F238E27FC236}">
                <a16:creationId xmlns:a16="http://schemas.microsoft.com/office/drawing/2014/main" id="{99E078EE-6C54-CCBA-17BC-6016FE79C848}"/>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727339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9967-4F55-1CA2-A020-076EC7199C6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4192D5EA-F776-8BF8-748D-ED8F3E46447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C53270F-39D2-E990-65C5-EE9B7EC6F3AB}"/>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8D336EB6-F680-8A3E-9AA0-A6BCE3546E0F}"/>
              </a:ext>
            </a:extLst>
          </p:cNvPr>
          <p:cNvPicPr>
            <a:picLocks noChangeAspect="1"/>
          </p:cNvPicPr>
          <p:nvPr/>
        </p:nvPicPr>
        <p:blipFill>
          <a:blip r:embed="rId2"/>
          <a:srcRect b="15556"/>
          <a:stretch>
            <a:fillRect/>
          </a:stretch>
        </p:blipFill>
        <p:spPr>
          <a:xfrm>
            <a:off x="1939637" y="1091046"/>
            <a:ext cx="8312727" cy="3948545"/>
          </a:xfrm>
          <a:prstGeom prst="rect">
            <a:avLst/>
          </a:prstGeom>
        </p:spPr>
      </p:pic>
    </p:spTree>
    <p:extLst>
      <p:ext uri="{BB962C8B-B14F-4D97-AF65-F5344CB8AC3E}">
        <p14:creationId xmlns:p14="http://schemas.microsoft.com/office/powerpoint/2010/main" val="3711771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3530C-F8F9-717C-DD1F-9636AFFD6C1B}"/>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4192ED4-A84E-C59E-907D-436A5B0586ED}"/>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0025EF01-ECC1-1C0B-A87E-09DBD7E0AD4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7" name="Picture 6">
            <a:extLst>
              <a:ext uri="{FF2B5EF4-FFF2-40B4-BE49-F238E27FC236}">
                <a16:creationId xmlns:a16="http://schemas.microsoft.com/office/drawing/2014/main" id="{FCD10B5F-0DFA-7A6D-3D8A-39E33AAACFB8}"/>
              </a:ext>
            </a:extLst>
          </p:cNvPr>
          <p:cNvPicPr>
            <a:picLocks noChangeAspect="1"/>
          </p:cNvPicPr>
          <p:nvPr/>
        </p:nvPicPr>
        <p:blipFill>
          <a:blip r:embed="rId2"/>
          <a:srcRect b="10000"/>
          <a:stretch>
            <a:fillRect/>
          </a:stretch>
        </p:blipFill>
        <p:spPr>
          <a:xfrm>
            <a:off x="1939637" y="1091046"/>
            <a:ext cx="8312727" cy="4208318"/>
          </a:xfrm>
          <a:prstGeom prst="rect">
            <a:avLst/>
          </a:prstGeom>
        </p:spPr>
      </p:pic>
      <p:sp>
        <p:nvSpPr>
          <p:cNvPr id="8" name="Rectangle: Rounded Corners 7">
            <a:extLst>
              <a:ext uri="{FF2B5EF4-FFF2-40B4-BE49-F238E27FC236}">
                <a16:creationId xmlns:a16="http://schemas.microsoft.com/office/drawing/2014/main" id="{EF527D8A-2357-7F87-A94C-3DF19B667BE4}"/>
              </a:ext>
            </a:extLst>
          </p:cNvPr>
          <p:cNvSpPr/>
          <p:nvPr/>
        </p:nvSpPr>
        <p:spPr>
          <a:xfrm>
            <a:off x="2303318" y="2130137"/>
            <a:ext cx="1402773" cy="21578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27"/>
          </a:p>
        </p:txBody>
      </p:sp>
    </p:spTree>
    <p:extLst>
      <p:ext uri="{BB962C8B-B14F-4D97-AF65-F5344CB8AC3E}">
        <p14:creationId xmlns:p14="http://schemas.microsoft.com/office/powerpoint/2010/main" val="2417657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75E5-99D3-EA04-E584-3E33A4128885}"/>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C5F51836-117E-B896-CBE5-307A5284AA8C}"/>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B926B1EF-A4EE-128C-F173-84C7B5318B3F}"/>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10" name="Picture 9">
            <a:extLst>
              <a:ext uri="{FF2B5EF4-FFF2-40B4-BE49-F238E27FC236}">
                <a16:creationId xmlns:a16="http://schemas.microsoft.com/office/drawing/2014/main" id="{631C66EA-D3E7-3983-FAEE-E96252C5201A}"/>
              </a:ext>
            </a:extLst>
          </p:cNvPr>
          <p:cNvPicPr>
            <a:picLocks noChangeAspect="1"/>
          </p:cNvPicPr>
          <p:nvPr/>
        </p:nvPicPr>
        <p:blipFill>
          <a:blip r:embed="rId2"/>
          <a:srcRect b="36666"/>
          <a:stretch>
            <a:fillRect/>
          </a:stretch>
        </p:blipFill>
        <p:spPr>
          <a:xfrm>
            <a:off x="375581" y="988973"/>
            <a:ext cx="11440838" cy="4075800"/>
          </a:xfrm>
          <a:prstGeom prst="rect">
            <a:avLst/>
          </a:prstGeom>
        </p:spPr>
      </p:pic>
    </p:spTree>
    <p:extLst>
      <p:ext uri="{BB962C8B-B14F-4D97-AF65-F5344CB8AC3E}">
        <p14:creationId xmlns:p14="http://schemas.microsoft.com/office/powerpoint/2010/main" val="3120739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DFA07-CCF2-ED0C-448A-49564AB0E8A7}"/>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1D849D53-2D94-1E56-C49C-917EE3F0CFF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1109F82B-FA7A-6C8A-F9B2-5CDE38F6B953}"/>
              </a:ext>
            </a:extLst>
          </p:cNvPr>
          <p:cNvSpPr>
            <a:spLocks noChangeArrowheads="1"/>
          </p:cNvSpPr>
          <p:nvPr/>
        </p:nvSpPr>
        <p:spPr bwMode="auto">
          <a:xfrm>
            <a:off x="1939637" y="-1627"/>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Google </a:t>
            </a:r>
            <a:r>
              <a:rPr lang="en-US" sz="1909" b="1" dirty="0" err="1">
                <a:highlight>
                  <a:srgbClr val="00FF00"/>
                </a:highlight>
                <a:latin typeface="+mj-lt"/>
              </a:rPr>
              <a:t>Colab</a:t>
            </a:r>
            <a:endParaRPr lang="en-US" altLang="en-US" sz="1909" dirty="0">
              <a:highlight>
                <a:srgbClr val="00FF00"/>
              </a:highlight>
              <a:latin typeface="+mj-lt"/>
            </a:endParaRPr>
          </a:p>
        </p:txBody>
      </p:sp>
      <p:pic>
        <p:nvPicPr>
          <p:cNvPr id="4" name="Picture 3">
            <a:extLst>
              <a:ext uri="{FF2B5EF4-FFF2-40B4-BE49-F238E27FC236}">
                <a16:creationId xmlns:a16="http://schemas.microsoft.com/office/drawing/2014/main" id="{0CF86E24-9661-E6A4-DA3B-3FFC56712875}"/>
              </a:ext>
            </a:extLst>
          </p:cNvPr>
          <p:cNvPicPr>
            <a:picLocks noChangeAspect="1"/>
          </p:cNvPicPr>
          <p:nvPr/>
        </p:nvPicPr>
        <p:blipFill>
          <a:blip r:embed="rId2"/>
          <a:srcRect b="18889"/>
          <a:stretch>
            <a:fillRect/>
          </a:stretch>
        </p:blipFill>
        <p:spPr>
          <a:xfrm>
            <a:off x="1939637" y="1091045"/>
            <a:ext cx="8312727" cy="3792682"/>
          </a:xfrm>
          <a:prstGeom prst="rect">
            <a:avLst/>
          </a:prstGeom>
        </p:spPr>
      </p:pic>
    </p:spTree>
    <p:extLst>
      <p:ext uri="{BB962C8B-B14F-4D97-AF65-F5344CB8AC3E}">
        <p14:creationId xmlns:p14="http://schemas.microsoft.com/office/powerpoint/2010/main" val="1697230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40FD-3B29-D325-7AE8-8DD5ACCE04D8}"/>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271DC510-3D0E-BE7C-E9F9-88BF45D80305}"/>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4F115927-2C31-FDAB-454F-FA83EECB5AED}"/>
              </a:ext>
            </a:extLst>
          </p:cNvPr>
          <p:cNvSpPr>
            <a:spLocks noChangeArrowheads="1"/>
          </p:cNvSpPr>
          <p:nvPr/>
        </p:nvSpPr>
        <p:spPr bwMode="auto">
          <a:xfrm>
            <a:off x="2070008" y="1031990"/>
            <a:ext cx="7974538"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latin typeface="+mj-lt"/>
              </a:rPr>
              <a:t>If you use Anaconda – Follow these steps: </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latin typeface="+mj-lt"/>
              </a:rPr>
              <a:t>Windows/Mac/Linux</a:t>
            </a:r>
            <a:endParaRPr lang="en-US" altLang="en-US" sz="1909" dirty="0">
              <a:latin typeface="+mj-lt"/>
            </a:endParaRPr>
          </a:p>
        </p:txBody>
      </p:sp>
      <p:sp>
        <p:nvSpPr>
          <p:cNvPr id="7" name="TextBox 6">
            <a:extLst>
              <a:ext uri="{FF2B5EF4-FFF2-40B4-BE49-F238E27FC236}">
                <a16:creationId xmlns:a16="http://schemas.microsoft.com/office/drawing/2014/main" id="{0DDF7574-26D6-C416-1A62-46B6774E2E2F}"/>
              </a:ext>
            </a:extLst>
          </p:cNvPr>
          <p:cNvSpPr txBox="1"/>
          <p:nvPr/>
        </p:nvSpPr>
        <p:spPr>
          <a:xfrm>
            <a:off x="2070007" y="2345918"/>
            <a:ext cx="8020616" cy="490712"/>
          </a:xfrm>
          <a:prstGeom prst="rect">
            <a:avLst/>
          </a:prstGeom>
          <a:noFill/>
        </p:spPr>
        <p:txBody>
          <a:bodyPr wrap="square">
            <a:spAutoFit/>
          </a:bodyPr>
          <a:lstStyle/>
          <a:p>
            <a:pPr>
              <a:lnSpc>
                <a:spcPct val="150000"/>
              </a:lnSpc>
              <a:buNone/>
            </a:pPr>
            <a:r>
              <a:rPr lang="en-US" sz="1909" dirty="0">
                <a:latin typeface="+mj-lt"/>
              </a:rPr>
              <a:t>Distribution Installers → Windows / Mac / Linux (based on their OS)</a:t>
            </a:r>
          </a:p>
        </p:txBody>
      </p:sp>
      <p:pic>
        <p:nvPicPr>
          <p:cNvPr id="9" name="Picture 8">
            <a:extLst>
              <a:ext uri="{FF2B5EF4-FFF2-40B4-BE49-F238E27FC236}">
                <a16:creationId xmlns:a16="http://schemas.microsoft.com/office/drawing/2014/main" id="{605C03F5-3E2D-7DA6-D582-CDE7FC84264F}"/>
              </a:ext>
            </a:extLst>
          </p:cNvPr>
          <p:cNvPicPr>
            <a:picLocks noChangeAspect="1"/>
          </p:cNvPicPr>
          <p:nvPr/>
        </p:nvPicPr>
        <p:blipFill>
          <a:blip r:embed="rId2"/>
          <a:srcRect t="7513" b="11111"/>
          <a:stretch>
            <a:fillRect/>
          </a:stretch>
        </p:blipFill>
        <p:spPr>
          <a:xfrm>
            <a:off x="1939637" y="2070229"/>
            <a:ext cx="8312727" cy="3805065"/>
          </a:xfrm>
          <a:prstGeom prst="rect">
            <a:avLst/>
          </a:prstGeom>
        </p:spPr>
      </p:pic>
    </p:spTree>
    <p:extLst>
      <p:ext uri="{BB962C8B-B14F-4D97-AF65-F5344CB8AC3E}">
        <p14:creationId xmlns:p14="http://schemas.microsoft.com/office/powerpoint/2010/main" val="1191440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14D5-09B4-85F2-12C5-03DF14F334F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96DC36C0-D9E2-9EB8-4D51-D7A9F9C73A9F}"/>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5" name="Rectangle 1">
            <a:extLst>
              <a:ext uri="{FF2B5EF4-FFF2-40B4-BE49-F238E27FC236}">
                <a16:creationId xmlns:a16="http://schemas.microsoft.com/office/drawing/2014/main" id="{9522375C-F7A8-28EF-B360-66F9C291FB03}"/>
              </a:ext>
            </a:extLst>
          </p:cNvPr>
          <p:cNvSpPr>
            <a:spLocks noChangeArrowheads="1"/>
          </p:cNvSpPr>
          <p:nvPr/>
        </p:nvSpPr>
        <p:spPr bwMode="auto">
          <a:xfrm>
            <a:off x="2070007" y="127400"/>
            <a:ext cx="7974538" cy="4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345" tIns="31173" rIns="62345" bIns="31173" numCol="1" anchor="ctr" anchorCtr="0" compatLnSpc="1">
            <a:prstTxWarp prst="textNoShape">
              <a:avLst/>
            </a:prstTxWarp>
            <a:spAutoFit/>
          </a:bodyPr>
          <a:lstStyle/>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sz="1909" b="1" dirty="0">
                <a:highlight>
                  <a:srgbClr val="00FF00"/>
                </a:highlight>
              </a:rPr>
              <a:t>If you use Anaconda – Follow these steps: </a:t>
            </a:r>
          </a:p>
        </p:txBody>
      </p:sp>
      <p:sp>
        <p:nvSpPr>
          <p:cNvPr id="7" name="TextBox 6">
            <a:extLst>
              <a:ext uri="{FF2B5EF4-FFF2-40B4-BE49-F238E27FC236}">
                <a16:creationId xmlns:a16="http://schemas.microsoft.com/office/drawing/2014/main" id="{302CE003-848D-4C18-644C-35CD6ADE758B}"/>
              </a:ext>
            </a:extLst>
          </p:cNvPr>
          <p:cNvSpPr txBox="1"/>
          <p:nvPr/>
        </p:nvSpPr>
        <p:spPr>
          <a:xfrm>
            <a:off x="2085692" y="1039633"/>
            <a:ext cx="8020616" cy="5196166"/>
          </a:xfrm>
          <a:prstGeom prst="rect">
            <a:avLst/>
          </a:prstGeom>
          <a:noFill/>
        </p:spPr>
        <p:txBody>
          <a:bodyPr wrap="square">
            <a:spAutoFit/>
          </a:bodyPr>
          <a:lstStyle/>
          <a:p>
            <a:pPr marL="350684" indent="-350684" defTabSz="623438" eaLnBrk="0" fontAlgn="base" hangingPunct="0">
              <a:lnSpc>
                <a:spcPct val="150000"/>
              </a:lnSpc>
              <a:spcBef>
                <a:spcPct val="0"/>
              </a:spcBef>
              <a:spcAft>
                <a:spcPct val="0"/>
              </a:spcAft>
              <a:buFont typeface="+mj-lt"/>
              <a:buAutoNum type="arabicPeriod" startAt="3"/>
            </a:pPr>
            <a:r>
              <a:rPr lang="en-US" altLang="en-US" sz="2800" b="1" dirty="0">
                <a:latin typeface="Calibir"/>
              </a:rPr>
              <a:t>Launch </a:t>
            </a:r>
            <a:r>
              <a:rPr lang="en-US" altLang="en-US" sz="2800" b="1" dirty="0" err="1">
                <a:latin typeface="Calibir"/>
              </a:rPr>
              <a:t>JupyterLab</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From Anaconda Navigator, open </a:t>
            </a:r>
            <a:r>
              <a:rPr lang="en-US" altLang="en-US" sz="2800" b="1" dirty="0" err="1">
                <a:latin typeface="Calibir"/>
              </a:rPr>
              <a:t>JupyterLab</a:t>
            </a:r>
            <a:r>
              <a:rPr lang="en-US" altLang="en-US" sz="2800" dirty="0">
                <a:latin typeface="Calibir"/>
              </a:rPr>
              <a:t>.</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It will open in a browser.</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Create a new </a:t>
            </a:r>
            <a:r>
              <a:rPr lang="en-US" altLang="en-US" sz="2800" b="1" dirty="0">
                <a:latin typeface="Calibir"/>
              </a:rPr>
              <a:t>Python Notebook</a:t>
            </a:r>
            <a:r>
              <a:rPr lang="en-US" altLang="en-US" sz="2800" dirty="0">
                <a:latin typeface="Calibir"/>
              </a:rPr>
              <a:t>.</a:t>
            </a:r>
          </a:p>
          <a:p>
            <a:pPr marL="350684" indent="-350684" defTabSz="623438" eaLnBrk="0" fontAlgn="base" hangingPunct="0">
              <a:lnSpc>
                <a:spcPct val="150000"/>
              </a:lnSpc>
              <a:spcBef>
                <a:spcPct val="0"/>
              </a:spcBef>
              <a:spcAft>
                <a:spcPct val="0"/>
              </a:spcAft>
              <a:buFont typeface="+mj-lt"/>
              <a:buAutoNum type="arabicPeriod" startAt="4"/>
            </a:pPr>
            <a:r>
              <a:rPr lang="en-US" altLang="en-US" sz="2800" b="1" dirty="0">
                <a:latin typeface="Calibir"/>
              </a:rPr>
              <a:t>Write and Run Python Code</a:t>
            </a:r>
            <a:endParaRPr lang="en-US" altLang="en-US" sz="2800" dirty="0">
              <a:latin typeface="Calibir"/>
            </a:endParaRP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Use the grey code cells to write and run Python code.</a:t>
            </a:r>
          </a:p>
          <a:p>
            <a:pPr marL="311719" indent="-311719" defTabSz="623438"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Output appears below the code block.</a:t>
            </a:r>
          </a:p>
        </p:txBody>
      </p:sp>
    </p:spTree>
    <p:extLst>
      <p:ext uri="{BB962C8B-B14F-4D97-AF65-F5344CB8AC3E}">
        <p14:creationId xmlns:p14="http://schemas.microsoft.com/office/powerpoint/2010/main" val="2192815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AFCB-9170-C156-0CCF-D6F27C36DCB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B1FB369F-024D-136B-657A-2DBDD2F091D0}"/>
              </a:ext>
            </a:extLst>
          </p:cNvPr>
          <p:cNvSpPr>
            <a:spLocks noChangeArrowheads="1"/>
          </p:cNvSpPr>
          <p:nvPr/>
        </p:nvSpPr>
        <p:spPr bwMode="auto">
          <a:xfrm>
            <a:off x="2958163" y="1968227"/>
            <a:ext cx="125972" cy="3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2345" tIns="31173" rIns="62345" bIns="31173" numCol="1" anchor="ctr" anchorCtr="0" compatLnSpc="1">
            <a:prstTxWarp prst="textNoShape">
              <a:avLst/>
            </a:prstTxWarp>
            <a:spAutoFit/>
          </a:bodyPr>
          <a:lstStyle/>
          <a:p>
            <a:pPr defTabSz="623438" eaLnBrk="0" fontAlgn="base" hangingPunct="0">
              <a:spcBef>
                <a:spcPct val="0"/>
              </a:spcBef>
              <a:spcAft>
                <a:spcPct val="0"/>
              </a:spcAft>
            </a:pPr>
            <a:endParaRPr lang="en-US" altLang="en-US" sz="818" b="1">
              <a:latin typeface="+mj-lt"/>
            </a:endParaRPr>
          </a:p>
          <a:p>
            <a:pPr defTabSz="623438" eaLnBrk="0" fontAlgn="base" hangingPunct="0">
              <a:spcBef>
                <a:spcPct val="0"/>
              </a:spcBef>
              <a:spcAft>
                <a:spcPct val="0"/>
              </a:spcAft>
            </a:pPr>
            <a:endParaRPr lang="en-US" altLang="en-US" sz="1227">
              <a:latin typeface="+mj-lt"/>
            </a:endParaRPr>
          </a:p>
        </p:txBody>
      </p:sp>
      <p:sp>
        <p:nvSpPr>
          <p:cNvPr id="7" name="TextBox 6">
            <a:extLst>
              <a:ext uri="{FF2B5EF4-FFF2-40B4-BE49-F238E27FC236}">
                <a16:creationId xmlns:a16="http://schemas.microsoft.com/office/drawing/2014/main" id="{43D38D93-16C4-4166-5283-DD04C59184F8}"/>
              </a:ext>
            </a:extLst>
          </p:cNvPr>
          <p:cNvSpPr txBox="1"/>
          <p:nvPr/>
        </p:nvSpPr>
        <p:spPr>
          <a:xfrm>
            <a:off x="2085692" y="1877920"/>
            <a:ext cx="8020616" cy="3134897"/>
          </a:xfrm>
          <a:prstGeom prst="rect">
            <a:avLst/>
          </a:prstGeom>
          <a:noFill/>
        </p:spPr>
        <p:txBody>
          <a:bodyPr wrap="square">
            <a:spAutoFit/>
          </a:bodyPr>
          <a:lstStyle/>
          <a:p>
            <a:pPr>
              <a:lnSpc>
                <a:spcPct val="150000"/>
              </a:lnSpc>
            </a:pPr>
            <a:r>
              <a:rPr lang="en-US" sz="1909" b="1" dirty="0">
                <a:latin typeface="+mj-lt"/>
              </a:rPr>
              <a:t>Cloud Setup with Google </a:t>
            </a:r>
            <a:r>
              <a:rPr lang="en-US" sz="1909" b="1" dirty="0" err="1">
                <a:latin typeface="+mj-lt"/>
              </a:rPr>
              <a:t>Colab</a:t>
            </a:r>
            <a:endParaRPr lang="en-US" sz="1909" b="1" dirty="0">
              <a:latin typeface="+mj-lt"/>
            </a:endParaRPr>
          </a:p>
          <a:p>
            <a:pPr marL="350684" indent="-350684">
              <a:lnSpc>
                <a:spcPct val="150000"/>
              </a:lnSpc>
              <a:buFont typeface="+mj-lt"/>
              <a:buAutoNum type="arabicPeriod"/>
            </a:pPr>
            <a:r>
              <a:rPr lang="en-US" sz="1909" b="1" dirty="0">
                <a:latin typeface="+mj-lt"/>
              </a:rPr>
              <a:t>Log into Google Drive</a:t>
            </a:r>
            <a:r>
              <a:rPr lang="en-US" sz="1909" dirty="0">
                <a:latin typeface="+mj-lt"/>
              </a:rPr>
              <a:t> with your Gmail account.</a:t>
            </a:r>
          </a:p>
          <a:p>
            <a:pPr marL="350684" indent="-350684">
              <a:lnSpc>
                <a:spcPct val="150000"/>
              </a:lnSpc>
              <a:buFont typeface="+mj-lt"/>
              <a:buAutoNum type="arabicPeriod"/>
            </a:pPr>
            <a:r>
              <a:rPr lang="en-US" sz="1909" b="1" dirty="0">
                <a:latin typeface="+mj-lt"/>
              </a:rPr>
              <a:t>Create or open a </a:t>
            </a:r>
            <a:r>
              <a:rPr lang="en-US" sz="1909" b="1" dirty="0" err="1">
                <a:latin typeface="+mj-lt"/>
              </a:rPr>
              <a:t>Colab</a:t>
            </a:r>
            <a:r>
              <a:rPr lang="en-US" sz="1909" b="1" dirty="0">
                <a:latin typeface="+mj-lt"/>
              </a:rPr>
              <a:t> Notebook</a:t>
            </a:r>
            <a:br>
              <a:rPr lang="en-US" sz="1909" dirty="0">
                <a:latin typeface="+mj-lt"/>
              </a:rPr>
            </a:br>
            <a:r>
              <a:rPr lang="en-US" sz="1909" dirty="0">
                <a:latin typeface="+mj-lt"/>
              </a:rPr>
              <a:t>Go to: </a:t>
            </a:r>
            <a:r>
              <a:rPr lang="en-US" sz="1909" dirty="0">
                <a:latin typeface="+mj-lt"/>
                <a:hlinkClick r:id="rId2"/>
              </a:rPr>
              <a:t>https://colab.research.google.com</a:t>
            </a:r>
            <a:br>
              <a:rPr lang="en-US" sz="1909" dirty="0">
                <a:latin typeface="+mj-lt"/>
              </a:rPr>
            </a:br>
            <a:r>
              <a:rPr lang="en-US" sz="1909" dirty="0">
                <a:latin typeface="+mj-lt"/>
              </a:rPr>
              <a:t>Or open from Google Drive &gt; New &gt; More &gt; </a:t>
            </a:r>
            <a:r>
              <a:rPr lang="en-US" sz="1909" dirty="0" err="1">
                <a:latin typeface="+mj-lt"/>
              </a:rPr>
              <a:t>Colab</a:t>
            </a:r>
            <a:r>
              <a:rPr lang="en-US" sz="1909" dirty="0">
                <a:latin typeface="+mj-lt"/>
              </a:rPr>
              <a:t>.</a:t>
            </a:r>
          </a:p>
          <a:p>
            <a:pPr marL="350684" indent="-350684">
              <a:lnSpc>
                <a:spcPct val="150000"/>
              </a:lnSpc>
              <a:buFont typeface="+mj-lt"/>
              <a:buAutoNum type="arabicPeriod"/>
            </a:pPr>
            <a:r>
              <a:rPr lang="en-US" sz="1909" b="1" dirty="0">
                <a:latin typeface="+mj-lt"/>
              </a:rPr>
              <a:t>Write and run Python code</a:t>
            </a:r>
            <a:br>
              <a:rPr lang="en-US" sz="1909" dirty="0">
                <a:latin typeface="+mj-lt"/>
              </a:rPr>
            </a:br>
            <a:r>
              <a:rPr lang="en-US" sz="1909" dirty="0">
                <a:latin typeface="+mj-lt"/>
              </a:rPr>
              <a:t>Use the </a:t>
            </a:r>
            <a:r>
              <a:rPr lang="en-US" sz="1909" b="1" dirty="0">
                <a:latin typeface="+mj-lt"/>
              </a:rPr>
              <a:t>Runtime</a:t>
            </a:r>
            <a:r>
              <a:rPr lang="en-US" sz="1909" dirty="0">
                <a:latin typeface="+mj-lt"/>
              </a:rPr>
              <a:t> menu to run cells.</a:t>
            </a:r>
          </a:p>
        </p:txBody>
      </p:sp>
    </p:spTree>
    <p:extLst>
      <p:ext uri="{BB962C8B-B14F-4D97-AF65-F5344CB8AC3E}">
        <p14:creationId xmlns:p14="http://schemas.microsoft.com/office/powerpoint/2010/main" val="15402515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5FD3-9304-1B3A-D878-E563BBF48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5EF29-94E7-B52A-5694-A418D527198F}"/>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B55698B4-C596-FACE-7090-9EEB1A5D579D}"/>
              </a:ext>
            </a:extLst>
          </p:cNvPr>
          <p:cNvSpPr>
            <a:spLocks noChangeArrowheads="1"/>
          </p:cNvSpPr>
          <p:nvPr/>
        </p:nvSpPr>
        <p:spPr bwMode="auto">
          <a:xfrm>
            <a:off x="82796" y="1478689"/>
            <a:ext cx="12026407" cy="39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Weekly Routine for Success:</a:t>
            </a:r>
            <a:endParaRPr lang="en-US" sz="2800" dirty="0">
              <a:latin typeface="Calibir"/>
            </a:endParaRPr>
          </a:p>
          <a:p>
            <a:pPr marL="914400" lvl="1" indent="-457200">
              <a:lnSpc>
                <a:spcPct val="150000"/>
              </a:lnSpc>
              <a:buFont typeface="Wingdings" panose="05000000000000000000" pitchFamily="2" charset="2"/>
              <a:buChar char="ü"/>
            </a:pPr>
            <a:r>
              <a:rPr lang="en-US" sz="2800" dirty="0">
                <a:latin typeface="Calibir"/>
              </a:rPr>
              <a:t>Watch the week’s lecture video</a:t>
            </a:r>
          </a:p>
          <a:p>
            <a:pPr marL="914400" lvl="1" indent="-457200">
              <a:lnSpc>
                <a:spcPct val="150000"/>
              </a:lnSpc>
              <a:buFont typeface="Wingdings" panose="05000000000000000000" pitchFamily="2" charset="2"/>
              <a:buChar char="ü"/>
            </a:pPr>
            <a:r>
              <a:rPr lang="en-US" sz="2800" dirty="0">
                <a:latin typeface="Calibir"/>
              </a:rPr>
              <a:t>Complete the practice quiz</a:t>
            </a:r>
          </a:p>
          <a:p>
            <a:pPr marL="914400" lvl="1" indent="-457200">
              <a:lnSpc>
                <a:spcPct val="150000"/>
              </a:lnSpc>
              <a:buFont typeface="Wingdings" panose="05000000000000000000" pitchFamily="2" charset="2"/>
              <a:buChar char="ü"/>
            </a:pPr>
            <a:r>
              <a:rPr lang="en-US" sz="2800" dirty="0">
                <a:latin typeface="Calibir"/>
              </a:rPr>
              <a:t>Attend and participate in your tutorial</a:t>
            </a:r>
          </a:p>
          <a:p>
            <a:pPr marL="914400" lvl="1" indent="-457200">
              <a:lnSpc>
                <a:spcPct val="150000"/>
              </a:lnSpc>
              <a:buFont typeface="Wingdings" panose="05000000000000000000" pitchFamily="2" charset="2"/>
              <a:buChar char="ü"/>
            </a:pPr>
            <a:r>
              <a:rPr lang="en-US" sz="2800" dirty="0">
                <a:latin typeface="Calibir"/>
              </a:rPr>
              <a:t>Review and reflect on feedback</a:t>
            </a:r>
          </a:p>
          <a:p>
            <a:pPr marL="914400" lvl="1" indent="-457200">
              <a:lnSpc>
                <a:spcPct val="150000"/>
              </a:lnSpc>
              <a:buFont typeface="Wingdings" panose="05000000000000000000" pitchFamily="2" charset="2"/>
              <a:buChar char="ü"/>
            </a:pPr>
            <a:r>
              <a:rPr lang="en-US" sz="2800" dirty="0">
                <a:latin typeface="Calibir"/>
              </a:rPr>
              <a:t>Contribute to group activities and GitHub commits</a:t>
            </a:r>
          </a:p>
        </p:txBody>
      </p:sp>
    </p:spTree>
    <p:extLst>
      <p:ext uri="{BB962C8B-B14F-4D97-AF65-F5344CB8AC3E}">
        <p14:creationId xmlns:p14="http://schemas.microsoft.com/office/powerpoint/2010/main" val="1471843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5938A-EC20-EF4F-12B9-9122BEEDF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AF4E9-42A0-E3C8-DF43-5712E725678B}"/>
              </a:ext>
            </a:extLst>
          </p:cNvPr>
          <p:cNvSpPr>
            <a:spLocks noGrp="1"/>
          </p:cNvSpPr>
          <p:nvPr>
            <p:ph type="title"/>
          </p:nvPr>
        </p:nvSpPr>
        <p:spPr>
          <a:xfrm>
            <a:off x="0" y="0"/>
            <a:ext cx="12192000" cy="658369"/>
          </a:xfrm>
        </p:spPr>
        <p:txBody>
          <a:bodyPr anchor="b">
            <a:normAutofit/>
          </a:bodyPr>
          <a:lstStyle/>
          <a:p>
            <a:r>
              <a:rPr lang="en-US" sz="4000" dirty="0">
                <a:latin typeface="Calibir"/>
              </a:rPr>
              <a:t>How to Succeed in 32555</a:t>
            </a:r>
            <a:endParaRPr lang="en-AU" sz="4000" b="1" dirty="0">
              <a:latin typeface="Calibir"/>
            </a:endParaRPr>
          </a:p>
        </p:txBody>
      </p:sp>
      <p:sp>
        <p:nvSpPr>
          <p:cNvPr id="5" name="Rectangle 1">
            <a:extLst>
              <a:ext uri="{FF2B5EF4-FFF2-40B4-BE49-F238E27FC236}">
                <a16:creationId xmlns:a16="http://schemas.microsoft.com/office/drawing/2014/main" id="{D6354748-CC7E-508C-3DDD-5D674D027494}"/>
              </a:ext>
            </a:extLst>
          </p:cNvPr>
          <p:cNvSpPr>
            <a:spLocks noChangeArrowheads="1"/>
          </p:cNvSpPr>
          <p:nvPr/>
        </p:nvSpPr>
        <p:spPr bwMode="auto">
          <a:xfrm>
            <a:off x="82796" y="1800413"/>
            <a:ext cx="12026407"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Pro Tips:</a:t>
            </a:r>
            <a:endParaRPr lang="en-US" sz="2800" dirty="0">
              <a:latin typeface="Calibir"/>
            </a:endParaRPr>
          </a:p>
          <a:p>
            <a:pPr marL="914400" lvl="1" indent="-457200">
              <a:lnSpc>
                <a:spcPct val="150000"/>
              </a:lnSpc>
              <a:buFont typeface="Arial" panose="020B0604020202020204" pitchFamily="34" charset="0"/>
              <a:buChar char="•"/>
            </a:pPr>
            <a:r>
              <a:rPr lang="en-US" sz="2800" dirty="0">
                <a:latin typeface="Calibir"/>
              </a:rPr>
              <a:t>Pick </a:t>
            </a:r>
            <a:r>
              <a:rPr lang="en-US" sz="2800" b="1" dirty="0">
                <a:latin typeface="Calibir"/>
              </a:rPr>
              <a:t>one language</a:t>
            </a:r>
            <a:r>
              <a:rPr lang="en-US" sz="2800" dirty="0">
                <a:latin typeface="Calibir"/>
              </a:rPr>
              <a:t> (Java or Python) and stick with it</a:t>
            </a:r>
          </a:p>
          <a:p>
            <a:pPr marL="914400" lvl="1" indent="-457200">
              <a:lnSpc>
                <a:spcPct val="150000"/>
              </a:lnSpc>
              <a:buFont typeface="Arial" panose="020B0604020202020204" pitchFamily="34" charset="0"/>
              <a:buChar char="•"/>
            </a:pPr>
            <a:r>
              <a:rPr lang="en-US" sz="2800" dirty="0">
                <a:latin typeface="Calibir"/>
              </a:rPr>
              <a:t>Use UML tools to map your ideas before coding</a:t>
            </a:r>
          </a:p>
          <a:p>
            <a:pPr marL="914400" lvl="1" indent="-457200">
              <a:lnSpc>
                <a:spcPct val="150000"/>
              </a:lnSpc>
              <a:buFont typeface="Arial" panose="020B0604020202020204" pitchFamily="34" charset="0"/>
              <a:buChar char="•"/>
            </a:pPr>
            <a:r>
              <a:rPr lang="en-US" sz="2800" dirty="0">
                <a:latin typeface="Calibir"/>
              </a:rPr>
              <a:t>Use </a:t>
            </a:r>
            <a:r>
              <a:rPr lang="en-US" sz="2800" b="1" dirty="0">
                <a:latin typeface="Calibir"/>
              </a:rPr>
              <a:t>Git</a:t>
            </a:r>
            <a:r>
              <a:rPr lang="en-US" sz="2800" dirty="0">
                <a:latin typeface="Calibir"/>
              </a:rPr>
              <a:t> for version control from the start</a:t>
            </a:r>
          </a:p>
          <a:p>
            <a:pPr marL="914400" lvl="1" indent="-457200">
              <a:lnSpc>
                <a:spcPct val="150000"/>
              </a:lnSpc>
              <a:buFont typeface="Arial" panose="020B0604020202020204" pitchFamily="34" charset="0"/>
              <a:buChar char="•"/>
            </a:pPr>
            <a:r>
              <a:rPr lang="en-US" sz="2800" dirty="0">
                <a:latin typeface="Calibir"/>
              </a:rPr>
              <a:t>Reach out if you’re stuck — don’t wait until it’s too late!</a:t>
            </a:r>
          </a:p>
        </p:txBody>
      </p:sp>
    </p:spTree>
    <p:extLst>
      <p:ext uri="{BB962C8B-B14F-4D97-AF65-F5344CB8AC3E}">
        <p14:creationId xmlns:p14="http://schemas.microsoft.com/office/powerpoint/2010/main" val="790301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090F0-6908-0F3C-9CE0-837BE56DD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ABBB5-0021-65D9-1AA1-4FAD7F0B20D8}"/>
              </a:ext>
            </a:extLst>
          </p:cNvPr>
          <p:cNvSpPr>
            <a:spLocks noGrp="1"/>
          </p:cNvSpPr>
          <p:nvPr>
            <p:ph type="title"/>
          </p:nvPr>
        </p:nvSpPr>
        <p:spPr>
          <a:xfrm>
            <a:off x="0" y="0"/>
            <a:ext cx="12192000" cy="658369"/>
          </a:xfrm>
        </p:spPr>
        <p:txBody>
          <a:bodyPr anchor="b">
            <a:normAutofit/>
          </a:bodyPr>
          <a:lstStyle/>
          <a:p>
            <a:r>
              <a:rPr lang="en-US" sz="4000" dirty="0">
                <a:latin typeface="Calibir"/>
              </a:rPr>
              <a:t>Key Assessment Dates – Spring 2025</a:t>
            </a:r>
            <a:endParaRPr lang="en-AU" sz="4000" b="1" dirty="0">
              <a:latin typeface="Calibir"/>
            </a:endParaRPr>
          </a:p>
        </p:txBody>
      </p:sp>
      <p:graphicFrame>
        <p:nvGraphicFramePr>
          <p:cNvPr id="3" name="Table 2">
            <a:extLst>
              <a:ext uri="{FF2B5EF4-FFF2-40B4-BE49-F238E27FC236}">
                <a16:creationId xmlns:a16="http://schemas.microsoft.com/office/drawing/2014/main" id="{7F0FECC8-48A7-04DB-7515-52DC4D0B7911}"/>
              </a:ext>
            </a:extLst>
          </p:cNvPr>
          <p:cNvGraphicFramePr>
            <a:graphicFrameLocks noGrp="1"/>
          </p:cNvGraphicFramePr>
          <p:nvPr>
            <p:extLst>
              <p:ext uri="{D42A27DB-BD31-4B8C-83A1-F6EECF244321}">
                <p14:modId xmlns:p14="http://schemas.microsoft.com/office/powerpoint/2010/main" val="3261147767"/>
              </p:ext>
            </p:extLst>
          </p:nvPr>
        </p:nvGraphicFramePr>
        <p:xfrm>
          <a:off x="838200" y="834242"/>
          <a:ext cx="10515600" cy="5769102"/>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2241568466"/>
                    </a:ext>
                  </a:extLst>
                </a:gridCol>
                <a:gridCol w="2628900">
                  <a:extLst>
                    <a:ext uri="{9D8B030D-6E8A-4147-A177-3AD203B41FA5}">
                      <a16:colId xmlns:a16="http://schemas.microsoft.com/office/drawing/2014/main" val="454058318"/>
                    </a:ext>
                  </a:extLst>
                </a:gridCol>
                <a:gridCol w="2628900">
                  <a:extLst>
                    <a:ext uri="{9D8B030D-6E8A-4147-A177-3AD203B41FA5}">
                      <a16:colId xmlns:a16="http://schemas.microsoft.com/office/drawing/2014/main" val="479377838"/>
                    </a:ext>
                  </a:extLst>
                </a:gridCol>
                <a:gridCol w="2628900">
                  <a:extLst>
                    <a:ext uri="{9D8B030D-6E8A-4147-A177-3AD203B41FA5}">
                      <a16:colId xmlns:a16="http://schemas.microsoft.com/office/drawing/2014/main" val="1940022083"/>
                    </a:ext>
                  </a:extLst>
                </a:gridCol>
              </a:tblGrid>
              <a:tr h="0">
                <a:tc>
                  <a:txBody>
                    <a:bodyPr/>
                    <a:lstStyle/>
                    <a:p>
                      <a:pPr>
                        <a:lnSpc>
                          <a:spcPct val="150000"/>
                        </a:lnSpc>
                      </a:pPr>
                      <a:r>
                        <a:rPr lang="en-US" sz="2200">
                          <a:latin typeface="Calibir"/>
                        </a:rPr>
                        <a:t>Task</a:t>
                      </a:r>
                    </a:p>
                  </a:txBody>
                  <a:tcPr anchor="ctr"/>
                </a:tc>
                <a:tc>
                  <a:txBody>
                    <a:bodyPr/>
                    <a:lstStyle/>
                    <a:p>
                      <a:pPr>
                        <a:lnSpc>
                          <a:spcPct val="150000"/>
                        </a:lnSpc>
                      </a:pPr>
                      <a:r>
                        <a:rPr lang="en-US" sz="2200" dirty="0">
                          <a:latin typeface="Calibir"/>
                        </a:rPr>
                        <a:t>Opens</a:t>
                      </a:r>
                    </a:p>
                  </a:txBody>
                  <a:tcPr anchor="ctr"/>
                </a:tc>
                <a:tc>
                  <a:txBody>
                    <a:bodyPr/>
                    <a:lstStyle/>
                    <a:p>
                      <a:pPr>
                        <a:lnSpc>
                          <a:spcPct val="150000"/>
                        </a:lnSpc>
                      </a:pPr>
                      <a:r>
                        <a:rPr lang="en-US" sz="2200">
                          <a:latin typeface="Calibir"/>
                        </a:rPr>
                        <a:t>Due</a:t>
                      </a:r>
                    </a:p>
                  </a:txBody>
                  <a:tcPr anchor="ctr"/>
                </a:tc>
                <a:tc>
                  <a:txBody>
                    <a:bodyPr/>
                    <a:lstStyle/>
                    <a:p>
                      <a:pPr>
                        <a:lnSpc>
                          <a:spcPct val="150000"/>
                        </a:lnSpc>
                      </a:pPr>
                      <a:r>
                        <a:rPr lang="en-US" sz="2200">
                          <a:latin typeface="Calibir"/>
                        </a:rPr>
                        <a:t>Weight</a:t>
                      </a:r>
                    </a:p>
                  </a:txBody>
                  <a:tcPr anchor="ctr"/>
                </a:tc>
                <a:extLst>
                  <a:ext uri="{0D108BD9-81ED-4DB2-BD59-A6C34878D82A}">
                    <a16:rowId xmlns:a16="http://schemas.microsoft.com/office/drawing/2014/main" val="4059837052"/>
                  </a:ext>
                </a:extLst>
              </a:tr>
              <a:tr h="0">
                <a:tc>
                  <a:txBody>
                    <a:bodyPr/>
                    <a:lstStyle/>
                    <a:p>
                      <a:pPr>
                        <a:lnSpc>
                          <a:spcPct val="150000"/>
                        </a:lnSpc>
                      </a:pPr>
                      <a:r>
                        <a:rPr lang="en-US" sz="2200" b="1">
                          <a:latin typeface="Calibir"/>
                        </a:rPr>
                        <a:t>Quiz 1: Software Modelling</a:t>
                      </a:r>
                      <a:endParaRPr lang="en-US" sz="2200">
                        <a:latin typeface="Calibir"/>
                      </a:endParaRPr>
                    </a:p>
                  </a:txBody>
                  <a:tcPr anchor="ctr"/>
                </a:tc>
                <a:tc>
                  <a:txBody>
                    <a:bodyPr/>
                    <a:lstStyle/>
                    <a:p>
                      <a:pPr>
                        <a:lnSpc>
                          <a:spcPct val="150000"/>
                        </a:lnSpc>
                      </a:pPr>
                      <a:r>
                        <a:rPr lang="en-US" sz="2200">
                          <a:latin typeface="Calibir"/>
                        </a:rPr>
                        <a:t>9 Sep 5:00 PM</a:t>
                      </a:r>
                    </a:p>
                  </a:txBody>
                  <a:tcPr anchor="ctr"/>
                </a:tc>
                <a:tc>
                  <a:txBody>
                    <a:bodyPr/>
                    <a:lstStyle/>
                    <a:p>
                      <a:pPr>
                        <a:lnSpc>
                          <a:spcPct val="150000"/>
                        </a:lnSpc>
                      </a:pPr>
                      <a:r>
                        <a:rPr lang="en-US" sz="2200">
                          <a:latin typeface="Calibir"/>
                        </a:rPr>
                        <a:t>12 Sep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1033222837"/>
                  </a:ext>
                </a:extLst>
              </a:tr>
              <a:tr h="0">
                <a:tc>
                  <a:txBody>
                    <a:bodyPr/>
                    <a:lstStyle/>
                    <a:p>
                      <a:pPr>
                        <a:lnSpc>
                          <a:spcPct val="150000"/>
                        </a:lnSpc>
                      </a:pPr>
                      <a:r>
                        <a:rPr lang="en-US" sz="2200" b="1">
                          <a:latin typeface="Calibir"/>
                        </a:rPr>
                        <a:t>Part 1: Analysis &amp; Design</a:t>
                      </a:r>
                      <a:endParaRPr lang="en-US" sz="2200">
                        <a:latin typeface="Calibir"/>
                      </a:endParaRPr>
                    </a:p>
                  </a:txBody>
                  <a:tcPr anchor="ctr"/>
                </a:tc>
                <a:tc>
                  <a:txBody>
                    <a:bodyPr/>
                    <a:lstStyle/>
                    <a:p>
                      <a:pPr>
                        <a:lnSpc>
                          <a:spcPct val="150000"/>
                        </a:lnSpc>
                      </a:pPr>
                      <a:r>
                        <a:rPr lang="en-US" sz="2200">
                          <a:latin typeface="Calibir"/>
                        </a:rPr>
                        <a:t>18 Aug</a:t>
                      </a:r>
                    </a:p>
                  </a:txBody>
                  <a:tcPr anchor="ctr"/>
                </a:tc>
                <a:tc>
                  <a:txBody>
                    <a:bodyPr/>
                    <a:lstStyle/>
                    <a:p>
                      <a:pPr>
                        <a:lnSpc>
                          <a:spcPct val="150000"/>
                        </a:lnSpc>
                      </a:pPr>
                      <a:r>
                        <a:rPr lang="en-US" sz="2200">
                          <a:latin typeface="Calibir"/>
                        </a:rPr>
                        <a:t>14 Sep 11:59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8285800"/>
                  </a:ext>
                </a:extLst>
              </a:tr>
              <a:tr h="0">
                <a:tc>
                  <a:txBody>
                    <a:bodyPr/>
                    <a:lstStyle/>
                    <a:p>
                      <a:pPr>
                        <a:lnSpc>
                          <a:spcPct val="150000"/>
                        </a:lnSpc>
                      </a:pPr>
                      <a:r>
                        <a:rPr lang="en-US" sz="2200" b="1">
                          <a:latin typeface="Calibir"/>
                        </a:rPr>
                        <a:t>Quiz 2: Programming (Java/Python)</a:t>
                      </a:r>
                      <a:endParaRPr lang="en-US" sz="2200">
                        <a:latin typeface="Calibir"/>
                      </a:endParaRPr>
                    </a:p>
                  </a:txBody>
                  <a:tcPr anchor="ctr"/>
                </a:tc>
                <a:tc>
                  <a:txBody>
                    <a:bodyPr/>
                    <a:lstStyle/>
                    <a:p>
                      <a:pPr>
                        <a:lnSpc>
                          <a:spcPct val="150000"/>
                        </a:lnSpc>
                      </a:pPr>
                      <a:r>
                        <a:rPr lang="en-US" sz="2200">
                          <a:latin typeface="Calibir"/>
                        </a:rPr>
                        <a:t>21 Oct 5:00 PM</a:t>
                      </a:r>
                    </a:p>
                  </a:txBody>
                  <a:tcPr anchor="ctr"/>
                </a:tc>
                <a:tc>
                  <a:txBody>
                    <a:bodyPr/>
                    <a:lstStyle/>
                    <a:p>
                      <a:pPr>
                        <a:lnSpc>
                          <a:spcPct val="150000"/>
                        </a:lnSpc>
                      </a:pPr>
                      <a:r>
                        <a:rPr lang="en-US" sz="2200">
                          <a:latin typeface="Calibir"/>
                        </a:rPr>
                        <a:t>24 Oct 6:00 PM</a:t>
                      </a:r>
                    </a:p>
                  </a:txBody>
                  <a:tcPr anchor="ctr"/>
                </a:tc>
                <a:tc>
                  <a:txBody>
                    <a:bodyPr/>
                    <a:lstStyle/>
                    <a:p>
                      <a:pPr>
                        <a:lnSpc>
                          <a:spcPct val="150000"/>
                        </a:lnSpc>
                      </a:pPr>
                      <a:r>
                        <a:rPr lang="en-US" sz="2200">
                          <a:latin typeface="Calibir"/>
                        </a:rPr>
                        <a:t>15%</a:t>
                      </a:r>
                    </a:p>
                  </a:txBody>
                  <a:tcPr anchor="ctr"/>
                </a:tc>
                <a:extLst>
                  <a:ext uri="{0D108BD9-81ED-4DB2-BD59-A6C34878D82A}">
                    <a16:rowId xmlns:a16="http://schemas.microsoft.com/office/drawing/2014/main" val="676405595"/>
                  </a:ext>
                </a:extLst>
              </a:tr>
              <a:tr h="0">
                <a:tc>
                  <a:txBody>
                    <a:bodyPr/>
                    <a:lstStyle/>
                    <a:p>
                      <a:pPr>
                        <a:lnSpc>
                          <a:spcPct val="150000"/>
                        </a:lnSpc>
                      </a:pPr>
                      <a:r>
                        <a:rPr lang="en-US" sz="2200" b="1">
                          <a:latin typeface="Calibir"/>
                        </a:rPr>
                        <a:t>Part 2: Software Development</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9 Nov 11:59 PM</a:t>
                      </a:r>
                    </a:p>
                  </a:txBody>
                  <a:tcPr anchor="ctr"/>
                </a:tc>
                <a:tc>
                  <a:txBody>
                    <a:bodyPr/>
                    <a:lstStyle/>
                    <a:p>
                      <a:pPr>
                        <a:lnSpc>
                          <a:spcPct val="150000"/>
                        </a:lnSpc>
                      </a:pPr>
                      <a:r>
                        <a:rPr lang="en-US" sz="2200">
                          <a:latin typeface="Calibir"/>
                        </a:rPr>
                        <a:t>50%</a:t>
                      </a:r>
                    </a:p>
                  </a:txBody>
                  <a:tcPr anchor="ctr"/>
                </a:tc>
                <a:extLst>
                  <a:ext uri="{0D108BD9-81ED-4DB2-BD59-A6C34878D82A}">
                    <a16:rowId xmlns:a16="http://schemas.microsoft.com/office/drawing/2014/main" val="3350583179"/>
                  </a:ext>
                </a:extLst>
              </a:tr>
              <a:tr h="0">
                <a:tc>
                  <a:txBody>
                    <a:bodyPr/>
                    <a:lstStyle/>
                    <a:p>
                      <a:pPr>
                        <a:lnSpc>
                          <a:spcPct val="150000"/>
                        </a:lnSpc>
                      </a:pPr>
                      <a:r>
                        <a:rPr lang="en-US" sz="2200" b="1">
                          <a:latin typeface="Calibir"/>
                        </a:rPr>
                        <a:t>Part 3: Project Showcase</a:t>
                      </a:r>
                      <a:endParaRPr lang="en-US" sz="2200">
                        <a:latin typeface="Calibir"/>
                      </a:endParaRPr>
                    </a:p>
                  </a:txBody>
                  <a:tcPr anchor="ctr"/>
                </a:tc>
                <a:tc>
                  <a:txBody>
                    <a:bodyPr/>
                    <a:lstStyle/>
                    <a:p>
                      <a:pPr>
                        <a:lnSpc>
                          <a:spcPct val="150000"/>
                        </a:lnSpc>
                      </a:pPr>
                      <a:r>
                        <a:rPr lang="en-US" sz="2200">
                          <a:latin typeface="Calibir"/>
                        </a:rPr>
                        <a:t>29 Sep</a:t>
                      </a:r>
                    </a:p>
                  </a:txBody>
                  <a:tcPr anchor="ctr"/>
                </a:tc>
                <a:tc>
                  <a:txBody>
                    <a:bodyPr/>
                    <a:lstStyle/>
                    <a:p>
                      <a:pPr>
                        <a:lnSpc>
                          <a:spcPct val="150000"/>
                        </a:lnSpc>
                      </a:pPr>
                      <a:r>
                        <a:rPr lang="en-US" sz="2200">
                          <a:latin typeface="Calibir"/>
                        </a:rPr>
                        <a:t>7 Nov 11:59 PM</a:t>
                      </a:r>
                    </a:p>
                  </a:txBody>
                  <a:tcPr anchor="ctr"/>
                </a:tc>
                <a:tc>
                  <a:txBody>
                    <a:bodyPr/>
                    <a:lstStyle/>
                    <a:p>
                      <a:pPr>
                        <a:lnSpc>
                          <a:spcPct val="150000"/>
                        </a:lnSpc>
                      </a:pPr>
                      <a:r>
                        <a:rPr lang="en-US" sz="2200" dirty="0">
                          <a:latin typeface="Calibir"/>
                        </a:rPr>
                        <a:t>5%</a:t>
                      </a:r>
                    </a:p>
                  </a:txBody>
                  <a:tcPr anchor="ctr"/>
                </a:tc>
                <a:extLst>
                  <a:ext uri="{0D108BD9-81ED-4DB2-BD59-A6C34878D82A}">
                    <a16:rowId xmlns:a16="http://schemas.microsoft.com/office/drawing/2014/main" val="3951591461"/>
                  </a:ext>
                </a:extLst>
              </a:tr>
            </a:tbl>
          </a:graphicData>
        </a:graphic>
      </p:graphicFrame>
    </p:spTree>
    <p:extLst>
      <p:ext uri="{BB962C8B-B14F-4D97-AF65-F5344CB8AC3E}">
        <p14:creationId xmlns:p14="http://schemas.microsoft.com/office/powerpoint/2010/main" val="423097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E8471-6A8D-1F22-C79C-A4CCB581A2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362E55-90C9-97F3-E31A-3BC733CED61D}"/>
              </a:ext>
            </a:extLst>
          </p:cNvPr>
          <p:cNvSpPr>
            <a:spLocks noGrp="1"/>
          </p:cNvSpPr>
          <p:nvPr>
            <p:ph idx="1"/>
          </p:nvPr>
        </p:nvSpPr>
        <p:spPr>
          <a:xfrm>
            <a:off x="1939637" y="1848718"/>
            <a:ext cx="8312727" cy="3585355"/>
          </a:xfrm>
        </p:spPr>
        <p:txBody>
          <a:bodyPr>
            <a:noAutofit/>
          </a:bodyPr>
          <a:lstStyle/>
          <a:p>
            <a:pPr>
              <a:lnSpc>
                <a:spcPct val="150000"/>
              </a:lnSpc>
            </a:pPr>
            <a:r>
              <a:rPr lang="en-US" sz="2000" b="1" dirty="0"/>
              <a:t>Data Scientist</a:t>
            </a:r>
            <a:br>
              <a:rPr lang="en-US" sz="2000" dirty="0"/>
            </a:br>
            <a:r>
              <a:rPr lang="en-US" sz="2000" dirty="0"/>
              <a:t>Develop predictive models and uncover insights using ML &amp; deep learning.</a:t>
            </a:r>
          </a:p>
        </p:txBody>
      </p:sp>
      <p:pic>
        <p:nvPicPr>
          <p:cNvPr id="5" name="Picture 4">
            <a:extLst>
              <a:ext uri="{FF2B5EF4-FFF2-40B4-BE49-F238E27FC236}">
                <a16:creationId xmlns:a16="http://schemas.microsoft.com/office/drawing/2014/main" id="{357A1A50-1BB9-7B6C-2CB1-37453F9BD48D}"/>
              </a:ext>
            </a:extLst>
          </p:cNvPr>
          <p:cNvPicPr>
            <a:picLocks noChangeAspect="1"/>
          </p:cNvPicPr>
          <p:nvPr/>
        </p:nvPicPr>
        <p:blipFill>
          <a:blip r:embed="rId2"/>
          <a:srcRect b="20601"/>
          <a:stretch>
            <a:fillRect/>
          </a:stretch>
        </p:blipFill>
        <p:spPr>
          <a:xfrm>
            <a:off x="1939637" y="2833620"/>
            <a:ext cx="8312727" cy="3712653"/>
          </a:xfrm>
          <a:prstGeom prst="rect">
            <a:avLst/>
          </a:prstGeom>
        </p:spPr>
      </p:pic>
      <p:sp>
        <p:nvSpPr>
          <p:cNvPr id="7" name="Title 1">
            <a:extLst>
              <a:ext uri="{FF2B5EF4-FFF2-40B4-BE49-F238E27FC236}">
                <a16:creationId xmlns:a16="http://schemas.microsoft.com/office/drawing/2014/main" id="{4B3A6B9F-F7EE-B59F-6D0C-76947F8B2E86}"/>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3176360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E5DB-F5C9-5EE7-FAF6-9ADFB24C4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9C613-A034-DB8B-7AAD-C6CD05D12AF8}"/>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9276C80-622C-F1C8-D10B-AAFA7FF19158}"/>
              </a:ext>
            </a:extLst>
          </p:cNvPr>
          <p:cNvSpPr>
            <a:spLocks noChangeArrowheads="1"/>
          </p:cNvSpPr>
          <p:nvPr/>
        </p:nvSpPr>
        <p:spPr bwMode="auto">
          <a:xfrm>
            <a:off x="2006803" y="2123578"/>
            <a:ext cx="8178393"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What are software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Functional vs. Non-functional requirements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Use Case Diagrams and System Requirements Specs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Introduction to UML: Use Case &amp; Activity Diagrams</a:t>
            </a:r>
          </a:p>
        </p:txBody>
      </p:sp>
    </p:spTree>
    <p:extLst>
      <p:ext uri="{BB962C8B-B14F-4D97-AF65-F5344CB8AC3E}">
        <p14:creationId xmlns:p14="http://schemas.microsoft.com/office/powerpoint/2010/main" val="35572873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EBFE8-8221-3E61-2EB2-E041BA6E0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AA20A-F47B-586B-F8FC-CE84DC9AFA20}"/>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79237E58-03FA-0B10-B3D5-208E08037CD5}"/>
              </a:ext>
            </a:extLst>
          </p:cNvPr>
          <p:cNvSpPr>
            <a:spLocks noChangeArrowheads="1"/>
          </p:cNvSpPr>
          <p:nvPr/>
        </p:nvSpPr>
        <p:spPr bwMode="auto">
          <a:xfrm>
            <a:off x="2006803" y="2123579"/>
            <a:ext cx="9213548"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Lab 1:</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Hands-on activity: Analyze a real-world scenario</a:t>
            </a:r>
          </a:p>
          <a:p>
            <a:pPr marL="457200" indent="-457200">
              <a:lnSpc>
                <a:spcPct val="150000"/>
              </a:lnSpc>
              <a:buFont typeface="Arial" panose="020B0604020202020204" pitchFamily="34" charset="0"/>
              <a:buChar char="•"/>
            </a:pPr>
            <a:r>
              <a:rPr lang="en-US" sz="2800" dirty="0">
                <a:latin typeface="Calibir"/>
              </a:rPr>
              <a:t>Draw a use-case diagram using </a:t>
            </a:r>
            <a:r>
              <a:rPr lang="en-US" sz="2800" b="1" dirty="0">
                <a:latin typeface="Calibir"/>
              </a:rPr>
              <a:t>Draw.io</a:t>
            </a:r>
            <a:r>
              <a:rPr lang="en-US" sz="2800" dirty="0">
                <a:latin typeface="Calibir"/>
              </a:rPr>
              <a:t> or </a:t>
            </a:r>
            <a:r>
              <a:rPr lang="en-US" sz="2800" b="1" dirty="0">
                <a:latin typeface="Calibir"/>
              </a:rPr>
              <a:t>Visual Paradigm</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Discuss requirements with your team</a:t>
            </a:r>
          </a:p>
        </p:txBody>
      </p:sp>
    </p:spTree>
    <p:extLst>
      <p:ext uri="{BB962C8B-B14F-4D97-AF65-F5344CB8AC3E}">
        <p14:creationId xmlns:p14="http://schemas.microsoft.com/office/powerpoint/2010/main" val="23712513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8B886-C6E0-9A66-E5DA-875935F4B6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88E2A-D44A-471F-171B-A75FF3E316B5}"/>
              </a:ext>
            </a:extLst>
          </p:cNvPr>
          <p:cNvSpPr>
            <a:spLocks noGrp="1"/>
          </p:cNvSpPr>
          <p:nvPr>
            <p:ph type="title"/>
          </p:nvPr>
        </p:nvSpPr>
        <p:spPr>
          <a:xfrm>
            <a:off x="0" y="0"/>
            <a:ext cx="12192000" cy="658369"/>
          </a:xfrm>
        </p:spPr>
        <p:txBody>
          <a:bodyPr anchor="b">
            <a:normAutofit/>
          </a:bodyPr>
          <a:lstStyle/>
          <a:p>
            <a:r>
              <a:rPr lang="en-US" sz="4000" dirty="0">
                <a:latin typeface="Calibir"/>
              </a:rPr>
              <a:t>Week 1 – Requirements Analysis</a:t>
            </a:r>
            <a:endParaRPr lang="en-AU" sz="4000" b="1" dirty="0">
              <a:latin typeface="Calibir"/>
            </a:endParaRPr>
          </a:p>
        </p:txBody>
      </p:sp>
      <p:sp>
        <p:nvSpPr>
          <p:cNvPr id="4" name="Rectangle 1">
            <a:extLst>
              <a:ext uri="{FF2B5EF4-FFF2-40B4-BE49-F238E27FC236}">
                <a16:creationId xmlns:a16="http://schemas.microsoft.com/office/drawing/2014/main" id="{852CBA8A-1F13-BC55-2CB0-74898CA862CF}"/>
              </a:ext>
            </a:extLst>
          </p:cNvPr>
          <p:cNvSpPr>
            <a:spLocks noChangeArrowheads="1"/>
          </p:cNvSpPr>
          <p:nvPr/>
        </p:nvSpPr>
        <p:spPr bwMode="auto">
          <a:xfrm>
            <a:off x="0" y="2543733"/>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fontAlgn="base">
              <a:lnSpc>
                <a:spcPct val="150000"/>
              </a:lnSpc>
              <a:buFont typeface="Arial" panose="020B0604020202020204" pitchFamily="34" charset="0"/>
              <a:buChar char="•"/>
            </a:pPr>
            <a:r>
              <a:rPr lang="en-US" sz="2800" dirty="0">
                <a:latin typeface="Calibir"/>
              </a:rPr>
              <a:t>Since the Lab 1 sample solution is already available on Canvas, there is no need to submit your Lab 1 solution. It is for practice only.</a:t>
            </a:r>
          </a:p>
          <a:p>
            <a:pPr marL="457200" indent="-457200" fontAlgn="base">
              <a:lnSpc>
                <a:spcPct val="150000"/>
              </a:lnSpc>
              <a:buFont typeface="Arial" panose="020B0604020202020204" pitchFamily="34" charset="0"/>
              <a:buChar char="•"/>
            </a:pPr>
            <a:r>
              <a:rPr lang="en-US" sz="2800" dirty="0">
                <a:latin typeface="Calibir"/>
              </a:rPr>
              <a:t>Students can also practice the Week 1 Practice Quiz on Canvas.</a:t>
            </a:r>
          </a:p>
        </p:txBody>
      </p:sp>
    </p:spTree>
    <p:extLst>
      <p:ext uri="{BB962C8B-B14F-4D97-AF65-F5344CB8AC3E}">
        <p14:creationId xmlns:p14="http://schemas.microsoft.com/office/powerpoint/2010/main" val="29795945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0F071-1074-3212-B986-D8C1A2A03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ED124-681A-4E0E-FD32-262DE15D2C2E}"/>
              </a:ext>
            </a:extLst>
          </p:cNvPr>
          <p:cNvSpPr>
            <a:spLocks noGrp="1"/>
          </p:cNvSpPr>
          <p:nvPr>
            <p:ph type="title"/>
          </p:nvPr>
        </p:nvSpPr>
        <p:spPr>
          <a:xfrm>
            <a:off x="0" y="0"/>
            <a:ext cx="12192000" cy="658369"/>
          </a:xfrm>
        </p:spPr>
        <p:txBody>
          <a:bodyPr anchor="b">
            <a:normAutofit/>
          </a:bodyPr>
          <a:lstStyle/>
          <a:p>
            <a:r>
              <a:rPr lang="en-US" sz="4000" dirty="0">
                <a:latin typeface="Calibir"/>
              </a:rPr>
              <a:t>UML Diagrams</a:t>
            </a:r>
            <a:endParaRPr lang="en-AU" sz="4000" b="1" dirty="0">
              <a:latin typeface="Calibir"/>
            </a:endParaRPr>
          </a:p>
        </p:txBody>
      </p:sp>
      <p:sp>
        <p:nvSpPr>
          <p:cNvPr id="4" name="Rectangle 1">
            <a:extLst>
              <a:ext uri="{FF2B5EF4-FFF2-40B4-BE49-F238E27FC236}">
                <a16:creationId xmlns:a16="http://schemas.microsoft.com/office/drawing/2014/main" id="{CE0AD735-8559-4A63-6552-C7FB4C7BCE83}"/>
              </a:ext>
            </a:extLst>
          </p:cNvPr>
          <p:cNvSpPr>
            <a:spLocks noChangeArrowheads="1"/>
          </p:cNvSpPr>
          <p:nvPr/>
        </p:nvSpPr>
        <p:spPr bwMode="auto">
          <a:xfrm>
            <a:off x="0" y="1934527"/>
            <a:ext cx="11987641"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US" sz="2800" b="1" dirty="0">
                <a:latin typeface="Calibir"/>
              </a:rPr>
              <a:t>Draw.io is Suitable:</a:t>
            </a:r>
          </a:p>
          <a:p>
            <a:pPr>
              <a:lnSpc>
                <a:spcPct val="150000"/>
              </a:lnSpc>
            </a:pPr>
            <a:r>
              <a:rPr lang="en-US" sz="2800" b="1" dirty="0">
                <a:latin typeface="Calibir"/>
              </a:rPr>
              <a:t>Free</a:t>
            </a:r>
            <a:r>
              <a:rPr lang="en-US" sz="2800" dirty="0">
                <a:latin typeface="Calibir"/>
              </a:rPr>
              <a:t> and browser-based — no installation needed</a:t>
            </a:r>
          </a:p>
          <a:p>
            <a:pPr>
              <a:lnSpc>
                <a:spcPct val="150000"/>
              </a:lnSpc>
            </a:pPr>
            <a:r>
              <a:rPr lang="en-US" sz="2800" dirty="0">
                <a:latin typeface="Calibir"/>
              </a:rPr>
              <a:t>Supports all standard </a:t>
            </a:r>
            <a:r>
              <a:rPr lang="en-US" sz="2800" b="1" dirty="0">
                <a:latin typeface="Calibir"/>
              </a:rPr>
              <a:t>UML diagram types</a:t>
            </a:r>
            <a:r>
              <a:rPr lang="en-US" sz="2800" dirty="0">
                <a:latin typeface="Calibir"/>
              </a:rPr>
              <a:t>: use case, activity, class, sequence, etc.</a:t>
            </a:r>
          </a:p>
          <a:p>
            <a:pPr>
              <a:lnSpc>
                <a:spcPct val="150000"/>
              </a:lnSpc>
            </a:pPr>
            <a:r>
              <a:rPr lang="en-US" sz="2800" dirty="0">
                <a:latin typeface="Calibir"/>
              </a:rPr>
              <a:t>Can save files to </a:t>
            </a:r>
            <a:r>
              <a:rPr lang="en-US" sz="2800" b="1" dirty="0">
                <a:latin typeface="Calibir"/>
              </a:rPr>
              <a:t>local storage</a:t>
            </a:r>
            <a:r>
              <a:rPr lang="en-US" sz="2800" dirty="0">
                <a:latin typeface="Calibir"/>
              </a:rPr>
              <a:t> or </a:t>
            </a:r>
            <a:r>
              <a:rPr lang="en-US" sz="2800" b="1" dirty="0">
                <a:latin typeface="Calibir"/>
              </a:rPr>
              <a:t>Google Drive</a:t>
            </a:r>
            <a:endParaRPr lang="en-US" sz="2800" dirty="0">
              <a:latin typeface="Calibir"/>
            </a:endParaRPr>
          </a:p>
          <a:p>
            <a:pPr>
              <a:lnSpc>
                <a:spcPct val="150000"/>
              </a:lnSpc>
            </a:pPr>
            <a:r>
              <a:rPr lang="en-US" sz="2800" dirty="0">
                <a:latin typeface="Calibir"/>
              </a:rPr>
              <a:t>Easy to export as </a:t>
            </a:r>
            <a:r>
              <a:rPr lang="en-US" sz="2800" b="1" dirty="0">
                <a:latin typeface="Calibir"/>
              </a:rPr>
              <a:t>.</a:t>
            </a:r>
            <a:r>
              <a:rPr lang="en-US" sz="2800" b="1" dirty="0" err="1">
                <a:latin typeface="Calibir"/>
              </a:rPr>
              <a:t>png</a:t>
            </a:r>
            <a:r>
              <a:rPr lang="en-US" sz="2800" b="1" dirty="0">
                <a:latin typeface="Calibir"/>
              </a:rPr>
              <a:t>, .pdf</a:t>
            </a:r>
            <a:r>
              <a:rPr lang="en-US" sz="2800" dirty="0">
                <a:latin typeface="Calibir"/>
              </a:rPr>
              <a:t>, or </a:t>
            </a:r>
            <a:r>
              <a:rPr lang="en-US" sz="2800" b="1" dirty="0">
                <a:latin typeface="Calibir"/>
              </a:rPr>
              <a:t>.</a:t>
            </a:r>
            <a:r>
              <a:rPr lang="en-US" sz="2800" b="1" dirty="0" err="1">
                <a:latin typeface="Calibir"/>
              </a:rPr>
              <a:t>drawio</a:t>
            </a:r>
            <a:r>
              <a:rPr lang="en-US" sz="2800" dirty="0">
                <a:latin typeface="Calibir"/>
              </a:rPr>
              <a:t> files for submission</a:t>
            </a:r>
          </a:p>
        </p:txBody>
      </p:sp>
    </p:spTree>
    <p:extLst>
      <p:ext uri="{BB962C8B-B14F-4D97-AF65-F5344CB8AC3E}">
        <p14:creationId xmlns:p14="http://schemas.microsoft.com/office/powerpoint/2010/main" val="994122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BCBF2-441A-5CB0-8ACA-2C2FF1041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033A1-C407-7502-6C4A-99B639AF96EA}"/>
              </a:ext>
            </a:extLst>
          </p:cNvPr>
          <p:cNvSpPr>
            <a:spLocks noGrp="1"/>
          </p:cNvSpPr>
          <p:nvPr>
            <p:ph type="title"/>
          </p:nvPr>
        </p:nvSpPr>
        <p:spPr>
          <a:xfrm>
            <a:off x="0" y="0"/>
            <a:ext cx="12192000" cy="658369"/>
          </a:xfrm>
        </p:spPr>
        <p:txBody>
          <a:bodyPr anchor="b">
            <a:normAutofit/>
          </a:bodyPr>
          <a:lstStyle/>
          <a:p>
            <a:r>
              <a:rPr lang="en-US" sz="4000" dirty="0">
                <a:latin typeface="Calibir"/>
              </a:rPr>
              <a:t>UML Diagrams</a:t>
            </a:r>
            <a:endParaRPr lang="en-AU" sz="4000" b="1" dirty="0">
              <a:latin typeface="Calibir"/>
            </a:endParaRPr>
          </a:p>
        </p:txBody>
      </p:sp>
      <p:sp>
        <p:nvSpPr>
          <p:cNvPr id="4" name="Rectangle 1">
            <a:extLst>
              <a:ext uri="{FF2B5EF4-FFF2-40B4-BE49-F238E27FC236}">
                <a16:creationId xmlns:a16="http://schemas.microsoft.com/office/drawing/2014/main" id="{E023B577-8107-9857-DEC4-9F19269E5BE6}"/>
              </a:ext>
            </a:extLst>
          </p:cNvPr>
          <p:cNvSpPr>
            <a:spLocks noChangeArrowheads="1"/>
          </p:cNvSpPr>
          <p:nvPr/>
        </p:nvSpPr>
        <p:spPr bwMode="auto">
          <a:xfrm>
            <a:off x="184731" y="2123578"/>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800" b="1" dirty="0">
                <a:latin typeface="Calibir"/>
              </a:rPr>
              <a:t>UML Tool Recommendation:</a:t>
            </a:r>
            <a:br>
              <a:rPr lang="en-US" altLang="en-US" sz="2800" dirty="0">
                <a:latin typeface="Calibir"/>
              </a:rPr>
            </a:br>
            <a:r>
              <a:rPr lang="en-US" altLang="en-US" sz="2800" dirty="0">
                <a:latin typeface="Calibir"/>
              </a:rPr>
              <a:t>You can use </a:t>
            </a:r>
            <a:r>
              <a:rPr lang="en-US" altLang="en-US" sz="2800" dirty="0">
                <a:latin typeface="Calibir"/>
                <a:hlinkClick r:id="rId2"/>
              </a:rPr>
              <a:t>Draw.io (diagrams.net)</a:t>
            </a:r>
            <a:r>
              <a:rPr lang="en-US" altLang="en-US" sz="2800" dirty="0">
                <a:latin typeface="Calibir"/>
              </a:rPr>
              <a:t> to create UML diagrams like Use Case, Activity, or Class Diagrams. Export your diagrams as .</a:t>
            </a:r>
            <a:r>
              <a:rPr lang="en-US" altLang="en-US" sz="2800" dirty="0" err="1">
                <a:latin typeface="Calibir"/>
              </a:rPr>
              <a:t>png</a:t>
            </a:r>
            <a:r>
              <a:rPr lang="en-US" altLang="en-US" sz="2800" dirty="0">
                <a:latin typeface="Calibir"/>
              </a:rPr>
              <a:t> or .</a:t>
            </a:r>
            <a:r>
              <a:rPr lang="en-US" altLang="en-US" sz="2800" dirty="0" err="1">
                <a:latin typeface="Calibir"/>
              </a:rPr>
              <a:t>drawio</a:t>
            </a:r>
            <a:r>
              <a:rPr lang="en-US" altLang="en-US" sz="2800" dirty="0">
                <a:latin typeface="Calibir"/>
              </a:rPr>
              <a:t> and upload with your lab submission. </a:t>
            </a:r>
          </a:p>
        </p:txBody>
      </p:sp>
    </p:spTree>
    <p:extLst>
      <p:ext uri="{BB962C8B-B14F-4D97-AF65-F5344CB8AC3E}">
        <p14:creationId xmlns:p14="http://schemas.microsoft.com/office/powerpoint/2010/main" val="718823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DA366-6BE2-EF72-FFA9-3FC1C60CA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B7095-A95E-A4AA-C9AB-75AB5D7B3193}"/>
              </a:ext>
            </a:extLst>
          </p:cNvPr>
          <p:cNvSpPr>
            <a:spLocks noGrp="1"/>
          </p:cNvSpPr>
          <p:nvPr>
            <p:ph type="title"/>
          </p:nvPr>
        </p:nvSpPr>
        <p:spPr>
          <a:xfrm>
            <a:off x="0" y="1"/>
            <a:ext cx="12192000" cy="1038380"/>
          </a:xfrm>
        </p:spPr>
        <p:txBody>
          <a:bodyPr anchor="b">
            <a:normAutofit fontScale="90000"/>
          </a:bodyPr>
          <a:lstStyle/>
          <a:p>
            <a:r>
              <a:rPr lang="en-US" sz="4000" dirty="0">
                <a:latin typeface="Calibir"/>
              </a:rPr>
              <a:t>Recommended Software Configuration Management (SCM): Git &amp; Git Bash</a:t>
            </a:r>
            <a:endParaRPr lang="en-AU" sz="4000" b="1" dirty="0">
              <a:latin typeface="Calibir"/>
            </a:endParaRPr>
          </a:p>
        </p:txBody>
      </p:sp>
      <p:sp>
        <p:nvSpPr>
          <p:cNvPr id="4" name="Rectangle 1">
            <a:extLst>
              <a:ext uri="{FF2B5EF4-FFF2-40B4-BE49-F238E27FC236}">
                <a16:creationId xmlns:a16="http://schemas.microsoft.com/office/drawing/2014/main" id="{38FC1A8C-D064-CC28-D14C-1486BE507C26}"/>
              </a:ext>
            </a:extLst>
          </p:cNvPr>
          <p:cNvSpPr>
            <a:spLocks noChangeArrowheads="1"/>
          </p:cNvSpPr>
          <p:nvPr/>
        </p:nvSpPr>
        <p:spPr bwMode="auto">
          <a:xfrm>
            <a:off x="184731" y="2123578"/>
            <a:ext cx="12007269"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Why Use Git?</a:t>
            </a:r>
          </a:p>
          <a:p>
            <a:pPr marL="457200" indent="-457200">
              <a:lnSpc>
                <a:spcPct val="150000"/>
              </a:lnSpc>
              <a:buFont typeface="Arial" panose="020B0604020202020204" pitchFamily="34" charset="0"/>
              <a:buChar char="•"/>
            </a:pPr>
            <a:r>
              <a:rPr lang="en-US" sz="2800" dirty="0">
                <a:latin typeface="Calibir"/>
              </a:rPr>
              <a:t>Git is a fast, distributed version control system ideal for tracking code changes and collaborating with others.</a:t>
            </a:r>
          </a:p>
          <a:p>
            <a:pPr marL="457200" indent="-457200">
              <a:lnSpc>
                <a:spcPct val="150000"/>
              </a:lnSpc>
              <a:buFont typeface="Arial" panose="020B0604020202020204" pitchFamily="34" charset="0"/>
              <a:buChar char="•"/>
            </a:pPr>
            <a:r>
              <a:rPr lang="en-US" sz="2800" dirty="0">
                <a:latin typeface="Calibir"/>
              </a:rPr>
              <a:t>It's widely used in industry (e.g., GitHub, GitLab, Bitbucket).</a:t>
            </a:r>
          </a:p>
        </p:txBody>
      </p:sp>
    </p:spTree>
    <p:extLst>
      <p:ext uri="{BB962C8B-B14F-4D97-AF65-F5344CB8AC3E}">
        <p14:creationId xmlns:p14="http://schemas.microsoft.com/office/powerpoint/2010/main" val="1755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3A5EB-2D46-07AC-5A46-3007545154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6E98B-778C-EFDC-08E2-9CC0A80DE03F}"/>
              </a:ext>
            </a:extLst>
          </p:cNvPr>
          <p:cNvSpPr>
            <a:spLocks noGrp="1"/>
          </p:cNvSpPr>
          <p:nvPr>
            <p:ph type="title"/>
          </p:nvPr>
        </p:nvSpPr>
        <p:spPr>
          <a:xfrm>
            <a:off x="0" y="1"/>
            <a:ext cx="12192000" cy="1038380"/>
          </a:xfrm>
        </p:spPr>
        <p:txBody>
          <a:bodyPr anchor="b">
            <a:normAutofit fontScale="90000"/>
          </a:bodyPr>
          <a:lstStyle/>
          <a:p>
            <a:r>
              <a:rPr lang="en-US" sz="4000">
                <a:latin typeface="Calibir"/>
              </a:rPr>
              <a:t>Recommended Software Configuration Management (SCM): Git &amp; Git Bash</a:t>
            </a:r>
            <a:endParaRPr lang="en-AU" sz="4000" b="1" dirty="0">
              <a:latin typeface="Calibir"/>
            </a:endParaRPr>
          </a:p>
        </p:txBody>
      </p:sp>
      <p:sp>
        <p:nvSpPr>
          <p:cNvPr id="4" name="Rectangle 1">
            <a:extLst>
              <a:ext uri="{FF2B5EF4-FFF2-40B4-BE49-F238E27FC236}">
                <a16:creationId xmlns:a16="http://schemas.microsoft.com/office/drawing/2014/main" id="{A1BBC12E-592A-0C4E-B5D8-A0F88AFFEC5D}"/>
              </a:ext>
            </a:extLst>
          </p:cNvPr>
          <p:cNvSpPr>
            <a:spLocks noChangeArrowheads="1"/>
          </p:cNvSpPr>
          <p:nvPr/>
        </p:nvSpPr>
        <p:spPr bwMode="auto">
          <a:xfrm>
            <a:off x="92365" y="1130769"/>
            <a:ext cx="12007269"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Recommended Tools:</a:t>
            </a:r>
          </a:p>
          <a:p>
            <a:pPr marL="457200" indent="-457200">
              <a:lnSpc>
                <a:spcPct val="150000"/>
              </a:lnSpc>
              <a:buFont typeface="Arial" panose="020B0604020202020204" pitchFamily="34" charset="0"/>
              <a:buChar char="•"/>
            </a:pPr>
            <a:r>
              <a:rPr lang="en-US" sz="2800" b="1" dirty="0">
                <a:latin typeface="Calibir"/>
              </a:rPr>
              <a:t>Git Bash</a:t>
            </a:r>
            <a:r>
              <a:rPr lang="en-US" sz="2800" dirty="0">
                <a:latin typeface="Calibir"/>
              </a:rPr>
              <a:t> (Windows): A command-line interface that provides Unix-style commands to use Git on Windows easily.</a:t>
            </a:r>
          </a:p>
          <a:p>
            <a:pPr marL="457200" indent="-457200">
              <a:lnSpc>
                <a:spcPct val="150000"/>
              </a:lnSpc>
              <a:buFont typeface="Arial" panose="020B0604020202020204" pitchFamily="34" charset="0"/>
              <a:buChar char="•"/>
            </a:pPr>
            <a:r>
              <a:rPr lang="en-US" sz="2800" b="1" dirty="0">
                <a:latin typeface="Calibir"/>
              </a:rPr>
              <a:t>Git for Windows</a:t>
            </a:r>
            <a:r>
              <a:rPr lang="en-US" sz="2800" dirty="0">
                <a:latin typeface="Calibir"/>
              </a:rPr>
              <a:t> (latest: v2.50.1, released 8 July 2025):</a:t>
            </a:r>
          </a:p>
          <a:p>
            <a:pPr marL="903288" indent="-457200">
              <a:lnSpc>
                <a:spcPct val="150000"/>
              </a:lnSpc>
              <a:buFont typeface="Arial" panose="020B0604020202020204" pitchFamily="34" charset="0"/>
              <a:buChar char="•"/>
            </a:pPr>
            <a:r>
              <a:rPr lang="en-US" sz="2800" dirty="0">
                <a:latin typeface="Calibir"/>
              </a:rPr>
              <a:t>	</a:t>
            </a:r>
            <a:r>
              <a:rPr lang="en-US" sz="2800" dirty="0">
                <a:latin typeface="Calibir"/>
                <a:hlinkClick r:id="rId2"/>
              </a:rPr>
              <a:t>Downloads</a:t>
            </a:r>
            <a:endParaRPr lang="en-US" sz="2800" dirty="0">
              <a:latin typeface="Calibir"/>
            </a:endParaRPr>
          </a:p>
          <a:p>
            <a:pPr marL="914400" lvl="1" indent="-457200">
              <a:lnSpc>
                <a:spcPct val="150000"/>
              </a:lnSpc>
              <a:buFont typeface="Arial" panose="020B0604020202020204" pitchFamily="34" charset="0"/>
              <a:buChar char="•"/>
            </a:pPr>
            <a:r>
              <a:rPr lang="en-US" sz="2800" dirty="0">
                <a:latin typeface="Calibir"/>
                <a:hlinkClick r:id="rId3"/>
              </a:rPr>
              <a:t>Download Git for Windows (x64)</a:t>
            </a:r>
            <a:endParaRPr lang="en-US" sz="2800" dirty="0">
              <a:latin typeface="Calibir"/>
            </a:endParaRPr>
          </a:p>
          <a:p>
            <a:pPr marL="914400" lvl="1" indent="-457200">
              <a:lnSpc>
                <a:spcPct val="150000"/>
              </a:lnSpc>
              <a:buFont typeface="Arial" panose="020B0604020202020204" pitchFamily="34" charset="0"/>
              <a:buChar char="•"/>
            </a:pPr>
            <a:r>
              <a:rPr lang="en-US" sz="2800" dirty="0">
                <a:latin typeface="Calibir"/>
              </a:rPr>
              <a:t>Install using terminal (if Winget is </a:t>
            </a:r>
            <a:br>
              <a:rPr lang="en-US" sz="2800" dirty="0">
                <a:latin typeface="Calibir"/>
              </a:rPr>
            </a:br>
            <a:r>
              <a:rPr lang="en-US" sz="2800" dirty="0">
                <a:latin typeface="Calibir"/>
              </a:rPr>
              <a:t>available):</a:t>
            </a:r>
          </a:p>
        </p:txBody>
      </p:sp>
      <p:pic>
        <p:nvPicPr>
          <p:cNvPr id="5" name="Picture 4">
            <a:extLst>
              <a:ext uri="{FF2B5EF4-FFF2-40B4-BE49-F238E27FC236}">
                <a16:creationId xmlns:a16="http://schemas.microsoft.com/office/drawing/2014/main" id="{4AF2178F-41AB-F9D8-F3A0-BB7C734A97DA}"/>
              </a:ext>
            </a:extLst>
          </p:cNvPr>
          <p:cNvPicPr>
            <a:picLocks noChangeAspect="1"/>
          </p:cNvPicPr>
          <p:nvPr/>
        </p:nvPicPr>
        <p:blipFill>
          <a:blip r:embed="rId4"/>
          <a:srcRect t="8658" b="6494"/>
          <a:stretch>
            <a:fillRect/>
          </a:stretch>
        </p:blipFill>
        <p:spPr>
          <a:xfrm>
            <a:off x="5937662" y="3728852"/>
            <a:ext cx="6254338" cy="2985025"/>
          </a:xfrm>
          <a:prstGeom prst="rect">
            <a:avLst/>
          </a:prstGeom>
        </p:spPr>
      </p:pic>
      <p:sp>
        <p:nvSpPr>
          <p:cNvPr id="7" name="TextBox 6">
            <a:extLst>
              <a:ext uri="{FF2B5EF4-FFF2-40B4-BE49-F238E27FC236}">
                <a16:creationId xmlns:a16="http://schemas.microsoft.com/office/drawing/2014/main" id="{128AA421-AA8D-AF6F-5DA7-DD6552C76BBD}"/>
              </a:ext>
            </a:extLst>
          </p:cNvPr>
          <p:cNvSpPr txBox="1"/>
          <p:nvPr/>
        </p:nvSpPr>
        <p:spPr>
          <a:xfrm>
            <a:off x="961901" y="6419323"/>
            <a:ext cx="4975761" cy="369332"/>
          </a:xfrm>
          <a:prstGeom prst="rect">
            <a:avLst/>
          </a:prstGeom>
          <a:noFill/>
        </p:spPr>
        <p:txBody>
          <a:bodyPr wrap="square">
            <a:spAutoFit/>
          </a:bodyPr>
          <a:lstStyle/>
          <a:p>
            <a:r>
              <a:rPr lang="en-AU" dirty="0" err="1">
                <a:latin typeface="Calibir"/>
              </a:rPr>
              <a:t>winget</a:t>
            </a:r>
            <a:r>
              <a:rPr lang="en-AU" dirty="0">
                <a:latin typeface="Calibir"/>
              </a:rPr>
              <a:t> install --id </a:t>
            </a:r>
            <a:r>
              <a:rPr lang="en-AU" dirty="0" err="1">
                <a:latin typeface="Calibir"/>
              </a:rPr>
              <a:t>Git.Git</a:t>
            </a:r>
            <a:r>
              <a:rPr lang="en-AU" dirty="0">
                <a:latin typeface="Calibir"/>
              </a:rPr>
              <a:t> -e --source </a:t>
            </a:r>
            <a:r>
              <a:rPr lang="en-AU" dirty="0" err="1">
                <a:latin typeface="Calibir"/>
              </a:rPr>
              <a:t>winget</a:t>
            </a:r>
            <a:endParaRPr lang="en-AU" dirty="0">
              <a:latin typeface="Calibir"/>
            </a:endParaRPr>
          </a:p>
        </p:txBody>
      </p:sp>
    </p:spTree>
    <p:extLst>
      <p:ext uri="{BB962C8B-B14F-4D97-AF65-F5344CB8AC3E}">
        <p14:creationId xmlns:p14="http://schemas.microsoft.com/office/powerpoint/2010/main" val="23367385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C101F-C65F-1D84-0824-C2471518F032}"/>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ying a bow in an arrangment of presents">
            <a:extLst>
              <a:ext uri="{FF2B5EF4-FFF2-40B4-BE49-F238E27FC236}">
                <a16:creationId xmlns:a16="http://schemas.microsoft.com/office/drawing/2014/main" id="{E6D721DE-1453-5AA6-9447-209B227E2123}"/>
              </a:ext>
            </a:extLst>
          </p:cNvPr>
          <p:cNvPicPr>
            <a:picLocks noChangeAspect="1"/>
          </p:cNvPicPr>
          <p:nvPr/>
        </p:nvPicPr>
        <p:blipFill rotWithShape="1">
          <a:blip r:embed="rId2"/>
          <a:srcRect l="17081" r="1616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845029-98A4-9C92-04B4-320B6AFDD1B8}"/>
              </a:ext>
            </a:extLst>
          </p:cNvPr>
          <p:cNvSpPr txBox="1"/>
          <p:nvPr/>
        </p:nvSpPr>
        <p:spPr>
          <a:xfrm>
            <a:off x="6388119" y="99483"/>
            <a:ext cx="5198044" cy="6651523"/>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Happy Learning and Bright Futures Ahead!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Dr. Farshid Keivanian</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Stay Connected:</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3"/>
              </a:rPr>
              <a:t>linkedin.com/in/farshid-keivanian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b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hlinkClick r:id="rId4"/>
              </a:rPr>
              <a:t>github.com/FarshidKeivanian</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Education is the most powerful weapon you can use to change the world. </a:t>
            </a:r>
            <a:r>
              <a:rPr kumimoji="0" lang="en-US" sz="28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 Nelson Mandela</a:t>
            </a:r>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4007F-1989-C8BA-8963-89C337B13A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B1E76A-EC79-2771-7F97-0F6D52BFDF54}"/>
              </a:ext>
            </a:extLst>
          </p:cNvPr>
          <p:cNvSpPr>
            <a:spLocks noGrp="1"/>
          </p:cNvSpPr>
          <p:nvPr>
            <p:ph idx="1"/>
          </p:nvPr>
        </p:nvSpPr>
        <p:spPr>
          <a:xfrm>
            <a:off x="1939637" y="1848718"/>
            <a:ext cx="8312727" cy="3585355"/>
          </a:xfrm>
        </p:spPr>
        <p:txBody>
          <a:bodyPr>
            <a:noAutofit/>
          </a:bodyPr>
          <a:lstStyle/>
          <a:p>
            <a:pPr>
              <a:lnSpc>
                <a:spcPct val="150000"/>
              </a:lnSpc>
            </a:pPr>
            <a:r>
              <a:rPr lang="en-US" sz="2000" b="1" dirty="0"/>
              <a:t>Business Intelligence Analyst</a:t>
            </a:r>
            <a:br>
              <a:rPr lang="en-US" sz="2000" dirty="0"/>
            </a:br>
            <a:r>
              <a:rPr lang="en-US" sz="2000" dirty="0"/>
              <a:t>Translate analytics into strategic planning using BI tools.</a:t>
            </a:r>
          </a:p>
          <a:p>
            <a:pPr>
              <a:lnSpc>
                <a:spcPct val="150000"/>
              </a:lnSpc>
            </a:pPr>
            <a:r>
              <a:rPr lang="en-US" sz="2000" b="1" dirty="0"/>
              <a:t>Machine Learning Engineer</a:t>
            </a:r>
            <a:br>
              <a:rPr lang="en-US" sz="2000" dirty="0"/>
            </a:br>
            <a:r>
              <a:rPr lang="en-US" sz="2000" dirty="0"/>
              <a:t>Build and deploy scalable ML models in real-time systems.</a:t>
            </a:r>
          </a:p>
        </p:txBody>
      </p:sp>
      <p:sp>
        <p:nvSpPr>
          <p:cNvPr id="2" name="Title 1">
            <a:extLst>
              <a:ext uri="{FF2B5EF4-FFF2-40B4-BE49-F238E27FC236}">
                <a16:creationId xmlns:a16="http://schemas.microsoft.com/office/drawing/2014/main" id="{B915DA55-47AD-FBE2-CC03-7501F7CD47D6}"/>
              </a:ext>
            </a:extLst>
          </p:cNvPr>
          <p:cNvSpPr>
            <a:spLocks noGrp="1"/>
          </p:cNvSpPr>
          <p:nvPr>
            <p:ph type="title"/>
          </p:nvPr>
        </p:nvSpPr>
        <p:spPr>
          <a:xfrm>
            <a:off x="2047009" y="117749"/>
            <a:ext cx="8205355" cy="475954"/>
          </a:xfrm>
        </p:spPr>
        <p:txBody>
          <a:bodyPr>
            <a:normAutofit fontScale="90000"/>
          </a:bodyPr>
          <a:lstStyle/>
          <a:p>
            <a:r>
              <a:rPr lang="en-US" dirty="0"/>
              <a:t>Career Opportunities &amp; Certifications</a:t>
            </a:r>
            <a:endParaRPr lang="en-AU" dirty="0"/>
          </a:p>
        </p:txBody>
      </p:sp>
    </p:spTree>
    <p:extLst>
      <p:ext uri="{BB962C8B-B14F-4D97-AF65-F5344CB8AC3E}">
        <p14:creationId xmlns:p14="http://schemas.microsoft.com/office/powerpoint/2010/main" val="268770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TotalTime>
  <Words>3858</Words>
  <Application>Microsoft Office PowerPoint</Application>
  <PresentationFormat>Widescreen</PresentationFormat>
  <Paragraphs>499</Paragraphs>
  <Slides>87</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87</vt:i4>
      </vt:variant>
    </vt:vector>
  </HeadingPairs>
  <TitlesOfParts>
    <vt:vector size="97" baseType="lpstr">
      <vt:lpstr>Aptos</vt:lpstr>
      <vt:lpstr>Aptos Display</vt:lpstr>
      <vt:lpstr>Arial</vt:lpstr>
      <vt:lpstr>Calibir</vt:lpstr>
      <vt:lpstr>Calibri</vt:lpstr>
      <vt:lpstr>Calibri Light</vt:lpstr>
      <vt:lpstr>Consolas</vt:lpstr>
      <vt:lpstr>Wingdings</vt:lpstr>
      <vt:lpstr>Office Theme</vt:lpstr>
      <vt:lpstr>1_Office Theme</vt:lpstr>
      <vt:lpstr>Introduction to Software Engineering (ISE102) Tutorial Week 1</vt:lpstr>
      <vt:lpstr>Welcome to 32555 – Fundamentals of Software Development</vt:lpstr>
      <vt:lpstr>Welcome to 32555 – Fundamentals of Software Development</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Career Opportunities &amp; Certifications</vt:lpstr>
      <vt:lpstr>Week 1 Expectations</vt:lpstr>
      <vt:lpstr>Week 1 Expectations</vt:lpstr>
      <vt:lpstr>Week 1 Expectations</vt:lpstr>
      <vt:lpstr>Week 1 Expectations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First Java Program</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PowerPoint Presentation</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Simple User Input and Output Analysis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Succeed in 32555</vt:lpstr>
      <vt:lpstr>How to Succeed in 32555</vt:lpstr>
      <vt:lpstr>Key Assessment Dates – Spring 2025</vt:lpstr>
      <vt:lpstr>Week 1 – Requirements Analysis</vt:lpstr>
      <vt:lpstr>Week 1 – Requirements Analysis</vt:lpstr>
      <vt:lpstr>Week 1 – Requirements Analysis</vt:lpstr>
      <vt:lpstr>UML Diagrams</vt:lpstr>
      <vt:lpstr>UML Diagrams</vt:lpstr>
      <vt:lpstr>Recommended Software Configuration Management (SCM): Git &amp; Git Bash</vt:lpstr>
      <vt:lpstr>Recommended Software Configuration Management (SCM): Git &amp; Git Bash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47</cp:revision>
  <dcterms:created xsi:type="dcterms:W3CDTF">2025-07-28T16:39:25Z</dcterms:created>
  <dcterms:modified xsi:type="dcterms:W3CDTF">2025-08-08T07:03:34Z</dcterms:modified>
</cp:coreProperties>
</file>